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690" r:id="rId16"/>
    <p:sldMasterId id="2147483692" r:id="rId17"/>
    <p:sldMasterId id="2147483694" r:id="rId18"/>
  </p:sldMasterIdLst>
  <p:notesMasterIdLst>
    <p:notesMasterId r:id="rId37"/>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FFC2E8-52D1-4475-B57F-DF8D501F09DA}" type="datetimeFigureOut">
              <a:rPr lang="uk-UA" smtClean="0"/>
              <a:t>03.02.2025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212A57-B5AF-4BF9-A3A9-FA7B947019FA}" type="slidenum">
              <a:rPr lang="uk-UA" smtClean="0"/>
              <a:t>‹#›</a:t>
            </a:fld>
            <a:endParaRPr lang="uk-UA"/>
          </a:p>
        </p:txBody>
      </p:sp>
    </p:spTree>
    <p:extLst>
      <p:ext uri="{BB962C8B-B14F-4D97-AF65-F5344CB8AC3E}">
        <p14:creationId xmlns:p14="http://schemas.microsoft.com/office/powerpoint/2010/main" val="428791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f4b0a1c423_0_5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g1f4b0a1c423_0_5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g1f4b0a1c423_0_5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ru-RU"/>
              <a:pPr algn="r">
                <a:buSzPts val="1200"/>
              </a:pPr>
              <a:t>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1371600" y="1143000"/>
            <a:ext cx="4114800" cy="3086100"/>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87B033D-50DA-4BA5-970D-9DB27FBEA555}" type="slidenum">
              <a:rPr lang="uk-UA" smtClean="0">
                <a:solidFill>
                  <a:prstClr val="black"/>
                </a:solidFill>
              </a:rPr>
              <a:pPr/>
              <a:t>11</a:t>
            </a:fld>
            <a:endParaRPr lang="uk-UA">
              <a:solidFill>
                <a:prstClr val="black"/>
              </a:solidFill>
            </a:endParaRPr>
          </a:p>
        </p:txBody>
      </p:sp>
    </p:spTree>
    <p:extLst>
      <p:ext uri="{BB962C8B-B14F-4D97-AF65-F5344CB8AC3E}">
        <p14:creationId xmlns:p14="http://schemas.microsoft.com/office/powerpoint/2010/main" val="290906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553"/>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66"/>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766"/>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553"/>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03.02.2025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2">
  <p:cSld name="Table 2">
    <p:spTree>
      <p:nvGrpSpPr>
        <p:cNvPr id="1" name="Shape 51"/>
        <p:cNvGrpSpPr/>
        <p:nvPr/>
      </p:nvGrpSpPr>
      <p:grpSpPr>
        <a:xfrm>
          <a:off x="0" y="0"/>
          <a:ext cx="0" cy="0"/>
          <a:chOff x="0" y="0"/>
          <a:chExt cx="0" cy="0"/>
        </a:xfrm>
      </p:grpSpPr>
      <p:sp>
        <p:nvSpPr>
          <p:cNvPr id="52" name="Google Shape;52;g1f4b0cfba3e_0_974"/>
          <p:cNvSpPr txBox="1">
            <a:spLocks noGrp="1"/>
          </p:cNvSpPr>
          <p:nvPr>
            <p:ph type="title"/>
          </p:nvPr>
        </p:nvSpPr>
        <p:spPr>
          <a:xfrm>
            <a:off x="445770" y="202400"/>
            <a:ext cx="8229600" cy="15704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3300"/>
              <a:buFont typeface="Franklin Gothic"/>
              <a:buNone/>
              <a:defRPr sz="3300" b="1" i="0">
                <a:solidFill>
                  <a:schemeClr val="dk1"/>
                </a:solidFill>
                <a:latin typeface="Franklin Gothic"/>
                <a:ea typeface="Franklin Gothic"/>
                <a:cs typeface="Franklin Gothic"/>
                <a:sym typeface="Franklin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g1f4b0cfba3e_0_974"/>
          <p:cNvSpPr txBox="1">
            <a:spLocks noGrp="1"/>
          </p:cNvSpPr>
          <p:nvPr>
            <p:ph type="sldNum" idx="12"/>
          </p:nvPr>
        </p:nvSpPr>
        <p:spPr>
          <a:xfrm>
            <a:off x="445770" y="6332220"/>
            <a:ext cx="392400" cy="247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9pPr>
          </a:lstStyle>
          <a:p>
            <a:fld id="{00000000-1234-1234-1234-123412341234}" type="slidenum">
              <a:rPr lang="ru-RU">
                <a:solidFill>
                  <a:srgbClr val="890000"/>
                </a:solidFill>
              </a:rPr>
              <a:pPr/>
              <a:t>‹#›</a:t>
            </a:fld>
            <a:endParaRPr>
              <a:solidFill>
                <a:srgbClr val="890000"/>
              </a:solidFill>
            </a:endParaRPr>
          </a:p>
        </p:txBody>
      </p:sp>
      <p:sp>
        <p:nvSpPr>
          <p:cNvPr id="54" name="Google Shape;54;g1f4b0cfba3e_0_974"/>
          <p:cNvSpPr txBox="1">
            <a:spLocks noGrp="1"/>
          </p:cNvSpPr>
          <p:nvPr>
            <p:ph type="dt" idx="10"/>
          </p:nvPr>
        </p:nvSpPr>
        <p:spPr>
          <a:xfrm>
            <a:off x="850236" y="6332220"/>
            <a:ext cx="984900" cy="24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solidFill>
                <a:srgbClr val="890000"/>
              </a:solidFill>
            </a:endParaRPr>
          </a:p>
        </p:txBody>
      </p:sp>
      <p:cxnSp>
        <p:nvCxnSpPr>
          <p:cNvPr id="55" name="Google Shape;55;g1f4b0cfba3e_0_974"/>
          <p:cNvCxnSpPr/>
          <p:nvPr/>
        </p:nvCxnSpPr>
        <p:spPr>
          <a:xfrm>
            <a:off x="445770" y="2148840"/>
            <a:ext cx="1600200" cy="4000"/>
          </a:xfrm>
          <a:prstGeom prst="straightConnector1">
            <a:avLst/>
          </a:prstGeom>
          <a:noFill/>
          <a:ln w="101600" cap="flat" cmpd="sng">
            <a:solidFill>
              <a:srgbClr val="5D7C3F"/>
            </a:solidFill>
            <a:prstDash val="solid"/>
            <a:miter lim="800000"/>
            <a:headEnd type="none" w="sm" len="sm"/>
            <a:tailEnd type="none" w="sm" len="sm"/>
          </a:ln>
        </p:spPr>
      </p:cxnSp>
    </p:spTree>
  </p:cSld>
  <p:clrMapOvr>
    <a:masterClrMapping/>
  </p:clrMapOvr>
  <p:extLst mod="1">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450">
          <p15:clr>
            <a:srgbClr val="FBAE40"/>
          </p15:clr>
        </p15:guide>
        <p15:guide id="2" pos="5310">
          <p15:clr>
            <a:srgbClr val="FBAE40"/>
          </p15:clr>
        </p15:guide>
        <p15:guide id="3" pos="2160">
          <p15:clr>
            <a:srgbClr val="FBAE40"/>
          </p15:clr>
        </p15:guide>
        <p15:guide id="4" pos="3870">
          <p15:clr>
            <a:srgbClr val="FBAE40"/>
          </p15:clr>
        </p15:guide>
        <p15:guide id="5" pos="1890">
          <p15:clr>
            <a:srgbClr val="FBAE40"/>
          </p15:clr>
        </p15:guide>
        <p15:guide id="6" pos="3600">
          <p15:clr>
            <a:srgbClr val="FBAE40"/>
          </p15:clr>
        </p15:guide>
        <p15:guide id="7" orient="horz" pos="918">
          <p15:clr>
            <a:srgbClr val="FBAE40"/>
          </p15:clr>
        </p15:guide>
        <p15:guide id="8" orient="horz" pos="1044">
          <p15:clr>
            <a:srgbClr val="FBAE40"/>
          </p15:clr>
        </p15:guide>
        <p15:guide id="9" orient="horz" pos="41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white">
                    <a:alpha val="60000"/>
                  </a:prstClr>
                </a:solidFill>
              </a:rPr>
              <a:pPr/>
              <a:t>03.02.2025</a:t>
            </a:fld>
            <a:endParaRPr lang="ru-RU">
              <a:solidFill>
                <a:prstClr val="white">
                  <a:alpha val="60000"/>
                </a:prstClr>
              </a:solidFill>
            </a:endParaRPr>
          </a:p>
        </p:txBody>
      </p:sp>
      <p:sp>
        <p:nvSpPr>
          <p:cNvPr id="6" name="Slide Number Placeholder 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7" name="Footer Placeholder 6"/>
          <p:cNvSpPr>
            <a:spLocks noGrp="1"/>
          </p:cNvSpPr>
          <p:nvPr>
            <p:ph type="ftr" sz="quarter" idx="12"/>
          </p:nvPr>
        </p:nvSpPr>
        <p:spPr/>
        <p:txBody>
          <a:bodyPr/>
          <a:lstStyle/>
          <a:p>
            <a:endParaRPr lang="ru-RU">
              <a:solidFill>
                <a:prstClr val="white">
                  <a:alpha val="60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2/3/2025</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55236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2/3/2025</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83818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EECC9ECB-9C55-4D4D-B026-40565DCBB44E}" type="datetimeFigureOut">
              <a:rPr lang="ru-RU" smtClean="0">
                <a:solidFill>
                  <a:srgbClr val="B13F9A"/>
                </a:solidFill>
              </a:rPr>
              <a:pPr/>
              <a:t>03.02.2025</a:t>
            </a:fld>
            <a:endParaRPr lang="ru-RU">
              <a:solidFill>
                <a:srgbClr val="B13F9A"/>
              </a:solidFill>
            </a:endParaRPr>
          </a:p>
        </p:txBody>
      </p:sp>
      <p:sp>
        <p:nvSpPr>
          <p:cNvPr id="8" name="Нижний колонтитул 7"/>
          <p:cNvSpPr>
            <a:spLocks noGrp="1"/>
          </p:cNvSpPr>
          <p:nvPr>
            <p:ph type="ftr" sz="quarter" idx="11"/>
          </p:nvPr>
        </p:nvSpPr>
        <p:spPr/>
        <p:txBody>
          <a:bodyPr/>
          <a:lstStyle/>
          <a:p>
            <a:endParaRPr lang="ru-RU">
              <a:solidFill>
                <a:srgbClr val="B13F9A"/>
              </a:solidFill>
            </a:endParaRPr>
          </a:p>
        </p:txBody>
      </p:sp>
      <p:sp>
        <p:nvSpPr>
          <p:cNvPr id="9" name="Номер слайда 8"/>
          <p:cNvSpPr>
            <a:spLocks noGrp="1"/>
          </p:cNvSpPr>
          <p:nvPr>
            <p:ph type="sldNum" sz="quarter" idx="12"/>
          </p:nvPr>
        </p:nvSpPr>
        <p:spPr/>
        <p:txBody>
          <a:bodyPr/>
          <a:lstStyle/>
          <a:p>
            <a:fld id="{91F977DA-E898-4BF2-97E9-2C98D2DF9A85}"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2828563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55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white">
                    <a:tint val="75000"/>
                  </a:prstClr>
                </a:solidFill>
              </a:rPr>
              <a:pPr/>
              <a:t>03.02.2025</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white">
                    <a:tint val="75000"/>
                  </a:prstClr>
                </a:solidFill>
              </a:rPr>
              <a:pPr/>
              <a:t>‹#›</a:t>
            </a:fld>
            <a:endParaRPr lang="ru-RU">
              <a:solidFill>
                <a:prstClr val="white">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643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6435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6435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643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6435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6435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6435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6435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6435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8A87A34-81AB-432B-8DAE-1953F412C126}" type="datetimeFigureOut">
              <a:rPr lang="en-US" smtClean="0">
                <a:solidFill>
                  <a:prstClr val="white">
                    <a:tint val="75000"/>
                  </a:prstClr>
                </a:solidFill>
              </a:rPr>
              <a:pPr/>
              <a:t>2/3/2025</a:t>
            </a:fld>
            <a:endParaRPr lang="en-US" dirty="0">
              <a:solidFill>
                <a:prstClr val="white">
                  <a:tint val="75000"/>
                </a:prstClr>
              </a:solidFill>
            </a:endParaRPr>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solidFill>
                <a:prstClr val="white">
                  <a:tint val="75000"/>
                </a:prstClr>
              </a:solidFill>
            </a:endParaRPr>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A87A34-81AB-432B-8DAE-1953F412C126}" type="datetimeFigureOut">
              <a:rPr lang="en-US" smtClean="0">
                <a:solidFill>
                  <a:prstClr val="white">
                    <a:tint val="75000"/>
                  </a:prstClr>
                </a:solidFill>
              </a:rPr>
              <a:pPr/>
              <a:t>2/3/2025</a:t>
            </a:fld>
            <a:endParaRPr lang="en-US" dirty="0">
              <a:solidFill>
                <a:prstClr val="white">
                  <a:tint val="75000"/>
                </a:prstClr>
              </a:solidFill>
            </a:endParaRPr>
          </a:p>
        </p:txBody>
      </p:sp>
      <p:sp>
        <p:nvSpPr>
          <p:cNvPr id="5" name="Нижний колонтитул 4"/>
          <p:cNvSpPr>
            <a:spLocks noGrp="1"/>
          </p:cNvSpPr>
          <p:nvPr>
            <p:ph type="ftr" sz="quarter" idx="11"/>
          </p:nvPr>
        </p:nvSpPr>
        <p:spPr/>
        <p:txBody>
          <a:bodyPr/>
          <a:lstStyle>
            <a:extLst/>
          </a:lstStyle>
          <a:p>
            <a:endParaRPr lang="en-US" dirty="0">
              <a:solidFill>
                <a:prstClr val="white">
                  <a:tint val="75000"/>
                </a:prstClr>
              </a:solidFill>
            </a:endParaRPr>
          </a:p>
        </p:txBody>
      </p:sp>
      <p:sp>
        <p:nvSpPr>
          <p:cNvPr id="6" name="Номер слайда 5"/>
          <p:cNvSpPr>
            <a:spLocks noGrp="1"/>
          </p:cNvSpPr>
          <p:nvPr>
            <p:ph type="sldNum" sz="quarter" idx="12"/>
          </p:nvPr>
        </p:nvSpPr>
        <p:spPr/>
        <p:txBody>
          <a:bodyPr/>
          <a:lstStyle>
            <a:extLst/>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02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8A87A34-81AB-432B-8DAE-1953F412C126}" type="datetimeFigureOut">
              <a:rPr lang="en-US" smtClean="0">
                <a:solidFill>
                  <a:prstClr val="white">
                    <a:tint val="75000"/>
                  </a:prstClr>
                </a:solidFill>
              </a:rPr>
              <a:pPr/>
              <a:t>2/3/2025</a:t>
            </a:fld>
            <a:endParaRPr lang="en-US" dirty="0">
              <a:solidFill>
                <a:prstClr val="white">
                  <a:tint val="75000"/>
                </a:prstClr>
              </a:solidFill>
            </a:endParaRPr>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solidFill>
                <a:prstClr val="white">
                  <a:tint val="75000"/>
                </a:prstClr>
              </a:solidFill>
            </a:endParaRPr>
          </a:p>
        </p:txBody>
      </p:sp>
      <p:sp>
        <p:nvSpPr>
          <p:cNvPr id="6" name="Номер слайда 5"/>
          <p:cNvSpPr>
            <a:spLocks noGrp="1"/>
          </p:cNvSpPr>
          <p:nvPr>
            <p:ph type="sldNum" sz="quarter" idx="12"/>
          </p:nvPr>
        </p:nvSpPr>
        <p:spPr>
          <a:xfrm>
            <a:off x="6733952" y="6555112"/>
            <a:ext cx="588336" cy="228600"/>
          </a:xfrm>
        </p:spPr>
        <p:txBody>
          <a:bodyPr/>
          <a:lstStyle>
            <a:extLst/>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8A87A34-81AB-432B-8DAE-1953F412C126}" type="datetimeFigureOut">
              <a:rPr lang="en-US" smtClean="0">
                <a:solidFill>
                  <a:prstClr val="white">
                    <a:tint val="75000"/>
                  </a:prstClr>
                </a:solidFill>
              </a:rPr>
              <a:pPr/>
              <a:t>2/3/2025</a:t>
            </a:fld>
            <a:endParaRPr lang="en-US" dirty="0">
              <a:solidFill>
                <a:prstClr val="white">
                  <a:tint val="75000"/>
                </a:prstClr>
              </a:solidFill>
            </a:endParaRPr>
          </a:p>
        </p:txBody>
      </p:sp>
      <p:sp>
        <p:nvSpPr>
          <p:cNvPr id="6" name="Нижний колонтитул 5"/>
          <p:cNvSpPr>
            <a:spLocks noGrp="1"/>
          </p:cNvSpPr>
          <p:nvPr>
            <p:ph type="ftr" sz="quarter" idx="11"/>
          </p:nvPr>
        </p:nvSpPr>
        <p:spPr/>
        <p:txBody>
          <a:bodyPr/>
          <a:lstStyle>
            <a:extLst/>
          </a:lstStyle>
          <a:p>
            <a:endParaRPr lang="en-US" dirty="0">
              <a:solidFill>
                <a:prstClr val="white">
                  <a:tint val="75000"/>
                </a:prstClr>
              </a:solidFill>
            </a:endParaRPr>
          </a:p>
        </p:txBody>
      </p:sp>
      <p:sp>
        <p:nvSpPr>
          <p:cNvPr id="7" name="Номер слайда 6"/>
          <p:cNvSpPr>
            <a:spLocks noGrp="1"/>
          </p:cNvSpPr>
          <p:nvPr>
            <p:ph type="sldNum" sz="quarter" idx="12"/>
          </p:nvPr>
        </p:nvSpPr>
        <p:spPr/>
        <p:txBody>
          <a:bodyPr/>
          <a:lstStyle>
            <a:extLst/>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8A87A34-81AB-432B-8DAE-1953F412C126}" type="datetimeFigureOut">
              <a:rPr lang="en-US" smtClean="0">
                <a:solidFill>
                  <a:prstClr val="white">
                    <a:tint val="75000"/>
                  </a:prstClr>
                </a:solidFill>
              </a:rPr>
              <a:pPr/>
              <a:t>2/3/2025</a:t>
            </a:fld>
            <a:endParaRPr lang="en-US" dirty="0">
              <a:solidFill>
                <a:prstClr val="white">
                  <a:tint val="75000"/>
                </a:prstClr>
              </a:solidFill>
            </a:endParaRPr>
          </a:p>
        </p:txBody>
      </p:sp>
      <p:sp>
        <p:nvSpPr>
          <p:cNvPr id="8" name="Нижний колонтитул 7"/>
          <p:cNvSpPr>
            <a:spLocks noGrp="1"/>
          </p:cNvSpPr>
          <p:nvPr>
            <p:ph type="ftr" sz="quarter" idx="11"/>
          </p:nvPr>
        </p:nvSpPr>
        <p:spPr/>
        <p:txBody>
          <a:bodyPr/>
          <a:lstStyle>
            <a:extLst/>
          </a:lstStyle>
          <a:p>
            <a:endParaRPr lang="en-US" dirty="0">
              <a:solidFill>
                <a:prstClr val="white">
                  <a:tint val="75000"/>
                </a:prstClr>
              </a:solidFill>
            </a:endParaRPr>
          </a:p>
        </p:txBody>
      </p:sp>
      <p:sp>
        <p:nvSpPr>
          <p:cNvPr id="9" name="Номер слайда 8"/>
          <p:cNvSpPr>
            <a:spLocks noGrp="1"/>
          </p:cNvSpPr>
          <p:nvPr>
            <p:ph type="sldNum" sz="quarter" idx="12"/>
          </p:nvPr>
        </p:nvSpPr>
        <p:spPr/>
        <p:txBody>
          <a:bodyPr/>
          <a:lstStyle>
            <a:extLst/>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8A87A34-81AB-432B-8DAE-1953F412C126}" type="datetimeFigureOut">
              <a:rPr lang="en-US" smtClean="0">
                <a:solidFill>
                  <a:prstClr val="white">
                    <a:tint val="75000"/>
                  </a:prstClr>
                </a:solidFill>
              </a:rPr>
              <a:pPr/>
              <a:t>2/3/2025</a:t>
            </a:fld>
            <a:endParaRPr lang="en-US" dirty="0">
              <a:solidFill>
                <a:prstClr val="white">
                  <a:tint val="75000"/>
                </a:prstClr>
              </a:solidFill>
            </a:endParaRPr>
          </a:p>
        </p:txBody>
      </p:sp>
      <p:sp>
        <p:nvSpPr>
          <p:cNvPr id="4" name="Нижний колонтитул 3"/>
          <p:cNvSpPr>
            <a:spLocks noGrp="1"/>
          </p:cNvSpPr>
          <p:nvPr>
            <p:ph type="ftr" sz="quarter" idx="11"/>
          </p:nvPr>
        </p:nvSpPr>
        <p:spPr/>
        <p:txBody>
          <a:bodyPr/>
          <a:lstStyle>
            <a:extLst/>
          </a:lstStyle>
          <a:p>
            <a:endParaRPr lang="en-US" dirty="0">
              <a:solidFill>
                <a:prstClr val="white">
                  <a:tint val="75000"/>
                </a:prstClr>
              </a:solidFill>
            </a:endParaRPr>
          </a:p>
        </p:txBody>
      </p:sp>
      <p:sp>
        <p:nvSpPr>
          <p:cNvPr id="5" name="Номер слайда 4"/>
          <p:cNvSpPr>
            <a:spLocks noGrp="1"/>
          </p:cNvSpPr>
          <p:nvPr>
            <p:ph type="sldNum" sz="quarter" idx="12"/>
          </p:nvPr>
        </p:nvSpPr>
        <p:spPr/>
        <p:txBody>
          <a:bodyPr/>
          <a:lstStyle>
            <a:extLst/>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48A87A34-81AB-432B-8DAE-1953F412C126}" type="datetimeFigureOut">
              <a:rPr lang="en-US" smtClean="0">
                <a:solidFill>
                  <a:prstClr val="white">
                    <a:tint val="75000"/>
                  </a:prstClr>
                </a:solidFill>
              </a:rPr>
              <a:pPr/>
              <a:t>2/3/2025</a:t>
            </a:fld>
            <a:endParaRPr lang="en-US" dirty="0">
              <a:solidFill>
                <a:prstClr val="white">
                  <a:tint val="75000"/>
                </a:prstClr>
              </a:solidFill>
            </a:endParaRPr>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en-US" dirty="0">
              <a:solidFill>
                <a:prstClr val="white">
                  <a:tint val="75000"/>
                </a:prstClr>
              </a:solidFill>
            </a:endParaRPr>
          </a:p>
        </p:txBody>
      </p:sp>
      <p:sp>
        <p:nvSpPr>
          <p:cNvPr id="4" name="Номер слайда 3"/>
          <p:cNvSpPr>
            <a:spLocks noGrp="1"/>
          </p:cNvSpPr>
          <p:nvPr>
            <p:ph type="sldNum" sz="quarter" idx="12"/>
          </p:nvPr>
        </p:nvSpPr>
        <p:spPr/>
        <p:txBody>
          <a:bodyPr/>
          <a:lstStyle>
            <a:extLst/>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8A87A34-81AB-432B-8DAE-1953F412C126}" type="datetimeFigureOut">
              <a:rPr lang="en-US" smtClean="0">
                <a:solidFill>
                  <a:prstClr val="white">
                    <a:tint val="75000"/>
                  </a:prstClr>
                </a:solidFill>
              </a:rPr>
              <a:pPr/>
              <a:t>2/3/2025</a:t>
            </a:fld>
            <a:endParaRPr lang="en-US" dirty="0">
              <a:solidFill>
                <a:prstClr val="white">
                  <a:tint val="75000"/>
                </a:prstClr>
              </a:solidFill>
            </a:endParaRPr>
          </a:p>
        </p:txBody>
      </p:sp>
      <p:sp>
        <p:nvSpPr>
          <p:cNvPr id="6" name="Нижний колонтитул 5"/>
          <p:cNvSpPr>
            <a:spLocks noGrp="1"/>
          </p:cNvSpPr>
          <p:nvPr>
            <p:ph type="ftr" sz="quarter" idx="11"/>
          </p:nvPr>
        </p:nvSpPr>
        <p:spPr/>
        <p:txBody>
          <a:bodyPr/>
          <a:lstStyle>
            <a:extLst/>
          </a:lstStyle>
          <a:p>
            <a:endParaRPr lang="en-US" dirty="0">
              <a:solidFill>
                <a:prstClr val="white">
                  <a:tint val="75000"/>
                </a:prstClr>
              </a:solidFill>
            </a:endParaRPr>
          </a:p>
        </p:txBody>
      </p:sp>
      <p:sp>
        <p:nvSpPr>
          <p:cNvPr id="7" name="Номер слайда 6"/>
          <p:cNvSpPr>
            <a:spLocks noGrp="1"/>
          </p:cNvSpPr>
          <p:nvPr>
            <p:ph type="sldNum" sz="quarter" idx="12"/>
          </p:nvPr>
        </p:nvSpPr>
        <p:spPr/>
        <p:txBody>
          <a:bodyPr/>
          <a:lstStyle>
            <a:extLst/>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48A87A34-81AB-432B-8DAE-1953F412C126}" type="datetimeFigureOut">
              <a:rPr lang="en-US" smtClean="0">
                <a:solidFill>
                  <a:prstClr val="white">
                    <a:tint val="75000"/>
                  </a:prstClr>
                </a:solidFill>
              </a:rPr>
              <a:pPr/>
              <a:t>2/3/2025</a:t>
            </a:fld>
            <a:endParaRPr lang="en-US" dirty="0">
              <a:solidFill>
                <a:prstClr val="white">
                  <a:tint val="75000"/>
                </a:prstClr>
              </a:solidFill>
            </a:endParaRPr>
          </a:p>
        </p:txBody>
      </p:sp>
      <p:sp>
        <p:nvSpPr>
          <p:cNvPr id="6" name="Нижний колонтитул 5"/>
          <p:cNvSpPr>
            <a:spLocks noGrp="1"/>
          </p:cNvSpPr>
          <p:nvPr>
            <p:ph type="ftr" sz="quarter" idx="11"/>
          </p:nvPr>
        </p:nvSpPr>
        <p:spPr/>
        <p:txBody>
          <a:bodyPr/>
          <a:lstStyle>
            <a:extLst/>
          </a:lstStyle>
          <a:p>
            <a:endParaRPr lang="en-US" dirty="0">
              <a:solidFill>
                <a:prstClr val="white">
                  <a:tint val="75000"/>
                </a:prstClr>
              </a:solidFill>
            </a:endParaRPr>
          </a:p>
        </p:txBody>
      </p:sp>
      <p:sp>
        <p:nvSpPr>
          <p:cNvPr id="7" name="Номер слайда 6"/>
          <p:cNvSpPr>
            <a:spLocks noGrp="1"/>
          </p:cNvSpPr>
          <p:nvPr>
            <p:ph type="sldNum" sz="quarter" idx="12"/>
          </p:nvPr>
        </p:nvSpPr>
        <p:spPr/>
        <p:txBody>
          <a:bodyPr/>
          <a:lstStyle>
            <a:extLst/>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8A87A34-81AB-432B-8DAE-1953F412C126}" type="datetimeFigureOut">
              <a:rPr lang="en-US" smtClean="0">
                <a:solidFill>
                  <a:prstClr val="white">
                    <a:tint val="75000"/>
                  </a:prstClr>
                </a:solidFill>
              </a:rPr>
              <a:pPr/>
              <a:t>2/3/2025</a:t>
            </a:fld>
            <a:endParaRPr lang="en-US" dirty="0">
              <a:solidFill>
                <a:prstClr val="white">
                  <a:tint val="75000"/>
                </a:prstClr>
              </a:solidFill>
            </a:endParaRPr>
          </a:p>
        </p:txBody>
      </p:sp>
      <p:sp>
        <p:nvSpPr>
          <p:cNvPr id="5" name="Нижний колонтитул 4"/>
          <p:cNvSpPr>
            <a:spLocks noGrp="1"/>
          </p:cNvSpPr>
          <p:nvPr>
            <p:ph type="ftr" sz="quarter" idx="11"/>
          </p:nvPr>
        </p:nvSpPr>
        <p:spPr/>
        <p:txBody>
          <a:bodyPr/>
          <a:lstStyle>
            <a:extLst/>
          </a:lstStyle>
          <a:p>
            <a:endParaRPr lang="en-US" dirty="0">
              <a:solidFill>
                <a:prstClr val="white">
                  <a:tint val="75000"/>
                </a:prstClr>
              </a:solidFill>
            </a:endParaRPr>
          </a:p>
        </p:txBody>
      </p:sp>
      <p:sp>
        <p:nvSpPr>
          <p:cNvPr id="6" name="Номер слайда 5"/>
          <p:cNvSpPr>
            <a:spLocks noGrp="1"/>
          </p:cNvSpPr>
          <p:nvPr>
            <p:ph type="sldNum" sz="quarter" idx="12"/>
          </p:nvPr>
        </p:nvSpPr>
        <p:spPr/>
        <p:txBody>
          <a:bodyPr/>
          <a:lstStyle>
            <a:extLst/>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48A87A34-81AB-432B-8DAE-1953F412C126}" type="datetimeFigureOut">
              <a:rPr lang="en-US" smtClean="0">
                <a:solidFill>
                  <a:prstClr val="white">
                    <a:tint val="75000"/>
                  </a:prstClr>
                </a:solidFill>
              </a:rPr>
              <a:pPr/>
              <a:t>2/3/2025</a:t>
            </a:fld>
            <a:endParaRPr lang="en-US" dirty="0">
              <a:solidFill>
                <a:prstClr val="white">
                  <a:tint val="75000"/>
                </a:prstClr>
              </a:solidFill>
            </a:endParaRPr>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en-US" dirty="0">
              <a:solidFill>
                <a:prstClr val="white">
                  <a:tint val="75000"/>
                </a:prstClr>
              </a:solidFill>
            </a:endParaRPr>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03.02.2025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03.02.2025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03.02.2025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7.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18.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03.02.2025</a:t>
            </a:fld>
            <a:endParaRPr lang="ru-RU"/>
          </a:p>
        </p:txBody>
      </p:sp>
      <p:sp>
        <p:nvSpPr>
          <p:cNvPr id="5" name="Нижний колонтитул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4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4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4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929747"/>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4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4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4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929747"/>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44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44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44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929747"/>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43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43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43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92974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42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42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42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929747"/>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40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40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40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929747"/>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8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8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8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92974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6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6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6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929747"/>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t>03.02.2025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03.02.2025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6CEC4">
            <a:alpha val="29020"/>
          </a:srgbClr>
        </a:solidFill>
        <a:effectLst/>
      </p:bgPr>
    </p:bg>
    <p:spTree>
      <p:nvGrpSpPr>
        <p:cNvPr id="1" name="Shape 9"/>
        <p:cNvGrpSpPr/>
        <p:nvPr/>
      </p:nvGrpSpPr>
      <p:grpSpPr>
        <a:xfrm>
          <a:off x="0" y="0"/>
          <a:ext cx="0" cy="0"/>
          <a:chOff x="0" y="0"/>
          <a:chExt cx="0" cy="0"/>
        </a:xfrm>
      </p:grpSpPr>
      <p:sp>
        <p:nvSpPr>
          <p:cNvPr id="10" name="Google Shape;10;g1f4b0cfba3e_0_870"/>
          <p:cNvSpPr txBox="1">
            <a:spLocks noGrp="1"/>
          </p:cNvSpPr>
          <p:nvPr>
            <p:ph type="body" idx="1"/>
          </p:nvPr>
        </p:nvSpPr>
        <p:spPr>
          <a:xfrm>
            <a:off x="445770" y="1825625"/>
            <a:ext cx="7786800" cy="43512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Libre Franklin"/>
                <a:ea typeface="Libre Franklin"/>
                <a:cs typeface="Libre Franklin"/>
                <a:sym typeface="Libre Franklin"/>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Libre Franklin"/>
                <a:ea typeface="Libre Franklin"/>
                <a:cs typeface="Libre Franklin"/>
                <a:sym typeface="Libre Franklin"/>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5pPr>
            <a:lvl6pPr marL="2743200" marR="0" lvl="5" indent="-317500" algn="l">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Libre Franklin"/>
                <a:ea typeface="Libre Franklin"/>
                <a:cs typeface="Libre Franklin"/>
                <a:sym typeface="Libre Franklin"/>
              </a:defRPr>
            </a:lvl6pPr>
            <a:lvl7pPr marL="3200400" marR="0" lvl="6" indent="-317500" algn="l">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Libre Franklin"/>
                <a:ea typeface="Libre Franklin"/>
                <a:cs typeface="Libre Franklin"/>
                <a:sym typeface="Libre Franklin"/>
              </a:defRPr>
            </a:lvl7pPr>
            <a:lvl8pPr marL="3657600" marR="0" lvl="7" indent="-317500" algn="l">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Libre Franklin"/>
                <a:ea typeface="Libre Franklin"/>
                <a:cs typeface="Libre Franklin"/>
                <a:sym typeface="Libre Franklin"/>
              </a:defRPr>
            </a:lvl8pPr>
            <a:lvl9pPr marL="4114800" marR="0" lvl="8" indent="-317500" algn="l">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g1f4b0cfba3e_0_870"/>
          <p:cNvSpPr txBox="1">
            <a:spLocks noGrp="1"/>
          </p:cNvSpPr>
          <p:nvPr>
            <p:ph type="title"/>
          </p:nvPr>
        </p:nvSpPr>
        <p:spPr>
          <a:xfrm>
            <a:off x="445770" y="365125"/>
            <a:ext cx="7800900" cy="1325600"/>
          </a:xfrm>
          <a:prstGeom prst="rect">
            <a:avLst/>
          </a:prstGeom>
          <a:noFill/>
          <a:ln>
            <a:noFill/>
          </a:ln>
        </p:spPr>
        <p:txBody>
          <a:bodyPr spcFirstLastPara="1" wrap="square" lIns="68575" tIns="34275" rIns="68575" bIns="34275" anchor="ctr" anchorCtr="0">
            <a:normAutofit/>
          </a:bodyPr>
          <a:lstStyle>
            <a:lvl1pPr marR="0" lvl="0" algn="l">
              <a:lnSpc>
                <a:spcPct val="80000"/>
              </a:lnSpc>
              <a:spcBef>
                <a:spcPts val="0"/>
              </a:spcBef>
              <a:spcAft>
                <a:spcPts val="0"/>
              </a:spcAft>
              <a:buClr>
                <a:schemeClr val="dk1"/>
              </a:buClr>
              <a:buSzPts val="3300"/>
              <a:buFont typeface="Franklin Gothic"/>
              <a:buNone/>
              <a:defRPr sz="3300" b="1" i="0" u="none" strike="noStrike" cap="none">
                <a:solidFill>
                  <a:schemeClr val="dk1"/>
                </a:solidFill>
                <a:latin typeface="Franklin Gothic"/>
                <a:ea typeface="Franklin Gothic"/>
                <a:cs typeface="Franklin Gothic"/>
                <a:sym typeface="Franklin Gothic"/>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9pPr>
          </a:lstStyle>
          <a:p>
            <a:endParaRPr/>
          </a:p>
        </p:txBody>
      </p:sp>
      <p:sp>
        <p:nvSpPr>
          <p:cNvPr id="12" name="Google Shape;12;g1f4b0cfba3e_0_870"/>
          <p:cNvSpPr txBox="1">
            <a:spLocks noGrp="1"/>
          </p:cNvSpPr>
          <p:nvPr>
            <p:ph type="dt" idx="10"/>
          </p:nvPr>
        </p:nvSpPr>
        <p:spPr>
          <a:xfrm>
            <a:off x="850236" y="6332220"/>
            <a:ext cx="984900" cy="2476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000000"/>
              </a:buClr>
              <a:buSzPts val="1100"/>
              <a:buFont typeface="Arial"/>
              <a:buNone/>
              <a:defRPr sz="800" b="0" i="0" u="none" strike="noStrike" cap="none">
                <a:solidFill>
                  <a:schemeClr val="dk1"/>
                </a:solidFill>
                <a:latin typeface="Libre Franklin"/>
                <a:ea typeface="Libre Franklin"/>
                <a:cs typeface="Libre Franklin"/>
                <a:sym typeface="Libre Franklin"/>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lt1"/>
                </a:solidFill>
                <a:latin typeface="Libre Franklin"/>
                <a:ea typeface="Libre Franklin"/>
                <a:cs typeface="Libre Franklin"/>
                <a:sym typeface="Libre Franklin"/>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lt1"/>
                </a:solidFill>
                <a:latin typeface="Libre Franklin"/>
                <a:ea typeface="Libre Franklin"/>
                <a:cs typeface="Libre Franklin"/>
                <a:sym typeface="Libre Franklin"/>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lt1"/>
                </a:solidFill>
                <a:latin typeface="Libre Franklin"/>
                <a:ea typeface="Libre Franklin"/>
                <a:cs typeface="Libre Franklin"/>
                <a:sym typeface="Libre Franklin"/>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lt1"/>
                </a:solidFill>
                <a:latin typeface="Libre Franklin"/>
                <a:ea typeface="Libre Franklin"/>
                <a:cs typeface="Libre Franklin"/>
                <a:sym typeface="Libre Franklin"/>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lt1"/>
                </a:solidFill>
                <a:latin typeface="Libre Franklin"/>
                <a:ea typeface="Libre Franklin"/>
                <a:cs typeface="Libre Franklin"/>
                <a:sym typeface="Libre Franklin"/>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lt1"/>
                </a:solidFill>
                <a:latin typeface="Libre Franklin"/>
                <a:ea typeface="Libre Franklin"/>
                <a:cs typeface="Libre Franklin"/>
                <a:sym typeface="Libre Franklin"/>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lt1"/>
                </a:solidFill>
                <a:latin typeface="Libre Franklin"/>
                <a:ea typeface="Libre Franklin"/>
                <a:cs typeface="Libre Franklin"/>
                <a:sym typeface="Libre Franklin"/>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lt1"/>
                </a:solidFill>
                <a:latin typeface="Libre Franklin"/>
                <a:ea typeface="Libre Franklin"/>
                <a:cs typeface="Libre Franklin"/>
                <a:sym typeface="Libre Franklin"/>
              </a:defRPr>
            </a:lvl9pPr>
          </a:lstStyle>
          <a:p>
            <a:endParaRPr kern="0">
              <a:solidFill>
                <a:srgbClr val="890000"/>
              </a:solidFill>
            </a:endParaRPr>
          </a:p>
        </p:txBody>
      </p:sp>
      <p:sp>
        <p:nvSpPr>
          <p:cNvPr id="13" name="Google Shape;13;g1f4b0cfba3e_0_870"/>
          <p:cNvSpPr txBox="1">
            <a:spLocks noGrp="1"/>
          </p:cNvSpPr>
          <p:nvPr>
            <p:ph type="sldNum" idx="12"/>
          </p:nvPr>
        </p:nvSpPr>
        <p:spPr>
          <a:xfrm>
            <a:off x="445770" y="6332220"/>
            <a:ext cx="392400" cy="247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dk1"/>
                </a:solidFill>
                <a:latin typeface="Libre Franklin"/>
                <a:ea typeface="Libre Franklin"/>
                <a:cs typeface="Libre Franklin"/>
                <a:sym typeface="Libre Franklin"/>
              </a:defRPr>
            </a:lvl9pPr>
          </a:lstStyle>
          <a:p>
            <a:fld id="{00000000-1234-1234-1234-123412341234}" type="slidenum">
              <a:rPr lang="ru-RU" kern="0">
                <a:solidFill>
                  <a:srgbClr val="890000"/>
                </a:solidFill>
              </a:rPr>
              <a:pPr/>
              <a:t>‹#›</a:t>
            </a:fld>
            <a:endParaRPr kern="0">
              <a:solidFill>
                <a:srgbClr val="890000"/>
              </a:solidFill>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guide id="3" pos="180">
          <p15:clr>
            <a:srgbClr val="547EBF"/>
          </p15:clr>
        </p15:guide>
        <p15:guide id="4" orient="horz" pos="180">
          <p15:clr>
            <a:srgbClr val="547EBF"/>
          </p15:clr>
        </p15:guide>
        <p15:guide id="5" pos="5580">
          <p15:clr>
            <a:srgbClr val="547EBF"/>
          </p15:clr>
        </p15:guide>
        <p15:guide id="6" orient="horz" pos="3060">
          <p15:clr>
            <a:srgbClr val="547EBF"/>
          </p15:clr>
        </p15:guide>
        <p15:guide id="7" pos="450">
          <p15:clr>
            <a:srgbClr val="547EBF"/>
          </p15:clr>
        </p15:guide>
        <p15:guide id="8" pos="2790">
          <p15:clr>
            <a:srgbClr val="547EBF"/>
          </p15:clr>
        </p15:guide>
        <p15:guide id="9" pos="1584">
          <p15:clr>
            <a:srgbClr val="547EBF"/>
          </p15:clr>
        </p15:guide>
        <p15:guide id="10" pos="1386">
          <p15:clr>
            <a:srgbClr val="547EBF"/>
          </p15:clr>
        </p15:guide>
        <p15:guide id="11" pos="4176">
          <p15:clr>
            <a:srgbClr val="547EBF"/>
          </p15:clr>
        </p15:guide>
        <p15:guide id="12" pos="4374">
          <p15:clr>
            <a:srgbClr val="547EBF"/>
          </p15:clr>
        </p15:guide>
        <p15:guide id="13" pos="3726">
          <p15:clr>
            <a:srgbClr val="9FCC3B"/>
          </p15:clr>
        </p15:guide>
        <p15:guide id="14" pos="3906">
          <p15:clr>
            <a:srgbClr val="9FCC3B"/>
          </p15:clr>
        </p15:guide>
        <p15:guide id="15" pos="2034">
          <p15:clr>
            <a:srgbClr val="9FCC3B"/>
          </p15:clr>
        </p15:guide>
        <p15:guide id="16" pos="1854">
          <p15:clr>
            <a:srgbClr val="9FCC3B"/>
          </p15:clr>
        </p15:guide>
        <p15:guide id="17" pos="295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5"/>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6003"/>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6" y="116982"/>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929"/>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866"/>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solidFill>
                  <a:prstClr val="white">
                    <a:alpha val="60000"/>
                  </a:prstClr>
                </a:solidFill>
              </a:rPr>
              <a:pPr/>
              <a:t>03.02.2025</a:t>
            </a:fld>
            <a:endParaRPr lang="ru-RU">
              <a:solidFill>
                <a:prstClr val="white">
                  <a:alpha val="60000"/>
                </a:prstClr>
              </a:solidFill>
            </a:endParaRPr>
          </a:p>
        </p:txBody>
      </p:sp>
      <p:sp>
        <p:nvSpPr>
          <p:cNvPr id="5" name="Footer Placeholder 4"/>
          <p:cNvSpPr>
            <a:spLocks noGrp="1"/>
          </p:cNvSpPr>
          <p:nvPr>
            <p:ph type="ftr" sz="quarter" idx="3"/>
          </p:nvPr>
        </p:nvSpPr>
        <p:spPr>
          <a:xfrm>
            <a:off x="822960" y="6154866"/>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cSld>
  <p:clrMap bg1="dk1" tx1="lt1" bg2="dk2" tx2="lt2" accent1="accent1" accent2="accent2" accent3="accent3" accent4="accent4" accent5="accent5" accent6="accent6" hlink="hlink" folHlink="folHlink"/>
  <p:sldLayoutIdLst>
    <p:sldLayoutId id="2147483665" r:id="rId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44"/>
          <a:stretch/>
        </p:blipFill>
        <p:spPr>
          <a:xfrm>
            <a:off x="0" y="2669816"/>
            <a:ext cx="302675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5999560" y="131"/>
            <a:ext cx="1202540"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6456824"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7492970"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solidFill>
                  <a:prstClr val="white">
                    <a:tint val="75000"/>
                    <a:alpha val="60000"/>
                  </a:prstClr>
                </a:solidFill>
              </a:rPr>
              <a:pPr/>
              <a:t>2/3/2025</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271" y="3263528"/>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71" y="295860"/>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04186274"/>
      </p:ext>
    </p:extLst>
  </p:cSld>
  <p:clrMap bg1="dk1" tx1="lt1" bg2="dk2" tx2="lt2" accent1="accent1" accent2="accent2" accent3="accent3" accent4="accent4" accent5="accent5" accent6="accent6" hlink="hlink" folHlink="folHlink"/>
  <p:sldLayoutIdLst>
    <p:sldLayoutId id="2147483669" r:id="rId1"/>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44"/>
          <a:stretch/>
        </p:blipFill>
        <p:spPr>
          <a:xfrm>
            <a:off x="0" y="2669816"/>
            <a:ext cx="302675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5999560" y="131"/>
            <a:ext cx="1202540"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6456824"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7492970"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solidFill>
                  <a:prstClr val="white">
                    <a:tint val="75000"/>
                    <a:alpha val="60000"/>
                  </a:prstClr>
                </a:solidFill>
              </a:rPr>
              <a:pPr/>
              <a:t>2/3/2025</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271" y="3263528"/>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71" y="295860"/>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04186274"/>
      </p:ext>
    </p:extLst>
  </p:cSld>
  <p:clrMap bg1="dk1" tx1="lt1" bg2="dk2" tx2="lt2" accent1="accent1" accent2="accent2" accent3="accent3" accent4="accent4" accent5="accent5" accent6="accent6" hlink="hlink" folHlink="folHlink"/>
  <p:sldLayoutIdLst>
    <p:sldLayoutId id="2147483671" r:id="rId1"/>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ru-RU"/>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ECC9ECB-9C55-4D4D-B026-40565DCBB44E}" type="datetimeFigureOut">
              <a:rPr lang="ru-RU" smtClean="0">
                <a:solidFill>
                  <a:srgbClr val="B13F9A"/>
                </a:solidFill>
              </a:rPr>
              <a:pPr/>
              <a:t>03.02.2025</a:t>
            </a:fld>
            <a:endParaRPr lang="ru-RU">
              <a:solidFill>
                <a:srgbClr val="B13F9A"/>
              </a:solidFill>
            </a:endParaRPr>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solidFill>
                <a:srgbClr val="B13F9A"/>
              </a:solidFill>
            </a:endParaRPr>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1F977DA-E898-4BF2-97E9-2C98D2DF9A85}"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2206269655"/>
      </p:ext>
    </p:extLst>
  </p:cSld>
  <p:clrMap bg1="lt1" tx1="dk1" bg2="lt2" tx2="dk2" accent1="accent1" accent2="accent2" accent3="accent3" accent4="accent4" accent5="accent5" accent6="accent6" hlink="hlink" folHlink="folHlink"/>
  <p:sldLayoutIdLst>
    <p:sldLayoutId id="2147483673" r:id="rId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4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white">
                    <a:tint val="75000"/>
                  </a:prstClr>
                </a:solidFill>
              </a:rPr>
              <a:pPr/>
              <a:t>03.02.2025</a:t>
            </a:fld>
            <a:endParaRPr lang="ru-RU">
              <a:solidFill>
                <a:prstClr val="white">
                  <a:tint val="75000"/>
                </a:prstClr>
              </a:solidFill>
            </a:endParaRPr>
          </a:p>
        </p:txBody>
      </p:sp>
      <p:sp>
        <p:nvSpPr>
          <p:cNvPr id="5" name="Нижний колонтитул 4"/>
          <p:cNvSpPr>
            <a:spLocks noGrp="1"/>
          </p:cNvSpPr>
          <p:nvPr>
            <p:ph type="ftr" sz="quarter" idx="3"/>
          </p:nvPr>
        </p:nvSpPr>
        <p:spPr>
          <a:xfrm>
            <a:off x="3124200" y="63564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white">
                  <a:tint val="75000"/>
                </a:prstClr>
              </a:solidFill>
            </a:endParaRPr>
          </a:p>
        </p:txBody>
      </p:sp>
      <p:sp>
        <p:nvSpPr>
          <p:cNvPr id="6" name="Номер слайда 5"/>
          <p:cNvSpPr>
            <a:spLocks noGrp="1"/>
          </p:cNvSpPr>
          <p:nvPr>
            <p:ph type="sldNum" sz="quarter" idx="4"/>
          </p:nvPr>
        </p:nvSpPr>
        <p:spPr>
          <a:xfrm>
            <a:off x="6553200" y="63564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white">
                    <a:tint val="75000"/>
                  </a:prstClr>
                </a:solidFill>
              </a:rPr>
              <a:pPr/>
              <a:t>‹#›</a:t>
            </a:fld>
            <a:endParaRPr lang="ru-RU">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47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6F3DA-3888-491A-B39D-E1B8E92C613C}" type="datetimeFigureOut">
              <a:rPr lang="ru-RU" smtClean="0">
                <a:solidFill>
                  <a:prstClr val="black">
                    <a:tint val="75000"/>
                  </a:prstClr>
                </a:solidFill>
              </a:rPr>
              <a:pPr/>
              <a:t>03.02.2025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47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47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8BEDC-F2A9-4504-9E79-199F6785E6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92974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55610" y="213033"/>
            <a:ext cx="8229600" cy="1143000"/>
          </a:xfrm>
        </p:spPr>
        <p:txBody>
          <a:bodyPr>
            <a:normAutofit fontScale="90000"/>
          </a:bodyPr>
          <a:lstStyle/>
          <a:p>
            <a:r>
              <a:rPr lang="ru-RU" b="1" dirty="0" smtClean="0"/>
              <a:t>ТЕОРІЯ </a:t>
            </a:r>
            <a:r>
              <a:rPr lang="ru-RU" b="1" dirty="0"/>
              <a:t>І ПРАКТИКА ДЕРЖАВНОГО </a:t>
            </a:r>
            <a:r>
              <a:rPr lang="ru-RU" b="1" dirty="0" smtClean="0"/>
              <a:t>УРАВЛІННЯ</a:t>
            </a:r>
            <a:br>
              <a:rPr lang="ru-RU" b="1" dirty="0" smtClean="0"/>
            </a:br>
            <a:r>
              <a:rPr lang="ru-RU" sz="2200" b="1" dirty="0" smtClean="0"/>
              <a:t>(</a:t>
            </a:r>
            <a:r>
              <a:rPr lang="ru-RU" sz="2200" b="1" dirty="0" err="1" smtClean="0"/>
              <a:t>викладач</a:t>
            </a:r>
            <a:r>
              <a:rPr lang="ru-RU" sz="2200" b="1" dirty="0" smtClean="0"/>
              <a:t> Маркітантов Вадим </a:t>
            </a:r>
            <a:r>
              <a:rPr lang="ru-RU" sz="2200" b="1" dirty="0" err="1" smtClean="0"/>
              <a:t>Юрійович</a:t>
            </a:r>
            <a:r>
              <a:rPr lang="ru-RU" sz="2200" b="1" dirty="0" smtClean="0"/>
              <a:t>)</a:t>
            </a:r>
            <a:endParaRPr lang="uk-UA" sz="2200" b="1"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0073" y="3882001"/>
            <a:ext cx="3888432" cy="26261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9553" y="1588730"/>
            <a:ext cx="2952328" cy="400110"/>
          </a:xfrm>
          <a:prstGeom prst="rect">
            <a:avLst/>
          </a:prstGeom>
          <a:noFill/>
        </p:spPr>
        <p:txBody>
          <a:bodyPr wrap="square" rtlCol="0">
            <a:spAutoFit/>
          </a:bodyPr>
          <a:lstStyle/>
          <a:p>
            <a:r>
              <a:rPr lang="uk-UA" sz="2000" b="1" u="sng" dirty="0" smtClean="0">
                <a:solidFill>
                  <a:schemeClr val="bg1"/>
                </a:solidFill>
              </a:rPr>
              <a:t>Які знання я отримаю?</a:t>
            </a:r>
            <a:endParaRPr lang="uk-UA" sz="2000" b="1" u="sng" dirty="0">
              <a:solidFill>
                <a:schemeClr val="bg1"/>
              </a:solidFill>
            </a:endParaRPr>
          </a:p>
        </p:txBody>
      </p:sp>
      <p:sp>
        <p:nvSpPr>
          <p:cNvPr id="7" name="TextBox 6"/>
          <p:cNvSpPr txBox="1"/>
          <p:nvPr/>
        </p:nvSpPr>
        <p:spPr>
          <a:xfrm>
            <a:off x="1475656" y="1988968"/>
            <a:ext cx="6984776" cy="2062103"/>
          </a:xfrm>
          <a:prstGeom prst="rect">
            <a:avLst/>
          </a:prstGeom>
          <a:noFill/>
        </p:spPr>
        <p:txBody>
          <a:bodyPr wrap="square" rtlCol="0">
            <a:spAutoFit/>
          </a:bodyPr>
          <a:lstStyle/>
          <a:p>
            <a:pPr marL="285750" indent="-285750" algn="just">
              <a:buFont typeface="Arial" panose="020B0604020202020204" pitchFamily="34" charset="0"/>
              <a:buChar char="•"/>
            </a:pPr>
            <a:r>
              <a:rPr lang="uk-UA" sz="1600" dirty="0" smtClean="0">
                <a:solidFill>
                  <a:schemeClr val="bg1"/>
                </a:solidFill>
              </a:rPr>
              <a:t>Вміння </a:t>
            </a:r>
            <a:r>
              <a:rPr lang="uk-UA" sz="1600" dirty="0">
                <a:solidFill>
                  <a:schemeClr val="bg1"/>
                </a:solidFill>
              </a:rPr>
              <a:t>аналізувати та оцінювати різні аспекти управлінської</a:t>
            </a:r>
          </a:p>
          <a:p>
            <a:pPr marL="285750" indent="-285750" algn="just">
              <a:buFont typeface="Arial" panose="020B0604020202020204" pitchFamily="34" charset="0"/>
              <a:buChar char="•"/>
            </a:pPr>
            <a:r>
              <a:rPr lang="uk-UA" sz="1600" dirty="0">
                <a:solidFill>
                  <a:schemeClr val="bg1"/>
                </a:solidFill>
              </a:rPr>
              <a:t>діяльності;</a:t>
            </a:r>
          </a:p>
          <a:p>
            <a:pPr marL="285750" indent="-285750" algn="just">
              <a:buFont typeface="Arial" panose="020B0604020202020204" pitchFamily="34" charset="0"/>
              <a:buChar char="•"/>
            </a:pPr>
            <a:r>
              <a:rPr lang="uk-UA" sz="1600" dirty="0" smtClean="0">
                <a:solidFill>
                  <a:schemeClr val="bg1"/>
                </a:solidFill>
              </a:rPr>
              <a:t>Вміння </a:t>
            </a:r>
            <a:r>
              <a:rPr lang="uk-UA" sz="1600" dirty="0">
                <a:solidFill>
                  <a:schemeClr val="bg1"/>
                </a:solidFill>
              </a:rPr>
              <a:t>застосовувати знання щодо ключових принципів</a:t>
            </a:r>
          </a:p>
          <a:p>
            <a:pPr marL="285750" indent="-285750" algn="just">
              <a:buFont typeface="Arial" panose="020B0604020202020204" pitchFamily="34" charset="0"/>
              <a:buChar char="•"/>
            </a:pPr>
            <a:r>
              <a:rPr lang="uk-UA" sz="1600" dirty="0">
                <a:solidFill>
                  <a:schemeClr val="bg1"/>
                </a:solidFill>
              </a:rPr>
              <a:t>функціонування інститутів державної влади та управління;</a:t>
            </a:r>
          </a:p>
          <a:p>
            <a:pPr marL="285750" indent="-285750" algn="just">
              <a:buFont typeface="Arial" panose="020B0604020202020204" pitchFamily="34" charset="0"/>
              <a:buChar char="•"/>
            </a:pPr>
            <a:r>
              <a:rPr lang="uk-UA" sz="1600" dirty="0" smtClean="0">
                <a:solidFill>
                  <a:schemeClr val="bg1"/>
                </a:solidFill>
              </a:rPr>
              <a:t>Вміння </a:t>
            </a:r>
            <a:r>
              <a:rPr lang="uk-UA" sz="1600" dirty="0">
                <a:solidFill>
                  <a:schemeClr val="bg1"/>
                </a:solidFill>
              </a:rPr>
              <a:t>застосовувати в практичній діяльності методи управлінської</a:t>
            </a:r>
          </a:p>
          <a:p>
            <a:pPr marL="285750" indent="-285750" algn="just">
              <a:buFont typeface="Arial" panose="020B0604020202020204" pitchFamily="34" charset="0"/>
              <a:buChar char="•"/>
            </a:pPr>
            <a:r>
              <a:rPr lang="uk-UA" sz="1600" dirty="0">
                <a:solidFill>
                  <a:schemeClr val="bg1"/>
                </a:solidFill>
              </a:rPr>
              <a:t>діяльності;</a:t>
            </a:r>
          </a:p>
          <a:p>
            <a:pPr marL="285750" indent="-285750" algn="just">
              <a:buFont typeface="Arial" panose="020B0604020202020204" pitchFamily="34" charset="0"/>
              <a:buChar char="•"/>
            </a:pPr>
            <a:r>
              <a:rPr lang="uk-UA" sz="1600" dirty="0" smtClean="0">
                <a:solidFill>
                  <a:schemeClr val="bg1"/>
                </a:solidFill>
              </a:rPr>
              <a:t>Володіння </a:t>
            </a:r>
            <a:r>
              <a:rPr lang="uk-UA" sz="1600" dirty="0">
                <a:solidFill>
                  <a:schemeClr val="bg1"/>
                </a:solidFill>
              </a:rPr>
              <a:t>прийомами підготовки та прийняття рішень в</a:t>
            </a:r>
          </a:p>
          <a:p>
            <a:pPr marL="285750" indent="-285750" algn="just">
              <a:buFont typeface="Arial" panose="020B0604020202020204" pitchFamily="34" charset="0"/>
              <a:buChar char="•"/>
            </a:pPr>
            <a:r>
              <a:rPr lang="uk-UA" sz="1600" dirty="0">
                <a:solidFill>
                  <a:schemeClr val="bg1"/>
                </a:solidFill>
              </a:rPr>
              <a:t>державному управлінні.</a:t>
            </a:r>
          </a:p>
        </p:txBody>
      </p:sp>
      <p:sp>
        <p:nvSpPr>
          <p:cNvPr id="8" name="TextBox 7"/>
          <p:cNvSpPr txBox="1"/>
          <p:nvPr/>
        </p:nvSpPr>
        <p:spPr>
          <a:xfrm>
            <a:off x="989382" y="4205119"/>
            <a:ext cx="2736304" cy="400110"/>
          </a:xfrm>
          <a:prstGeom prst="rect">
            <a:avLst/>
          </a:prstGeom>
          <a:noFill/>
        </p:spPr>
        <p:txBody>
          <a:bodyPr wrap="square" rtlCol="0">
            <a:spAutoFit/>
          </a:bodyPr>
          <a:lstStyle/>
          <a:p>
            <a:r>
              <a:rPr lang="uk-UA" sz="2000" b="1" u="sng" dirty="0" smtClean="0">
                <a:solidFill>
                  <a:schemeClr val="bg1"/>
                </a:solidFill>
              </a:rPr>
              <a:t>Як проходять заняття?</a:t>
            </a:r>
            <a:endParaRPr lang="uk-UA" sz="2000" b="1" u="sng" dirty="0">
              <a:solidFill>
                <a:schemeClr val="bg1"/>
              </a:solidFill>
            </a:endParaRPr>
          </a:p>
        </p:txBody>
      </p:sp>
      <p:sp>
        <p:nvSpPr>
          <p:cNvPr id="9" name="TextBox 8"/>
          <p:cNvSpPr txBox="1"/>
          <p:nvPr/>
        </p:nvSpPr>
        <p:spPr>
          <a:xfrm>
            <a:off x="161290" y="4653200"/>
            <a:ext cx="4392488" cy="1631216"/>
          </a:xfrm>
          <a:prstGeom prst="rect">
            <a:avLst/>
          </a:prstGeom>
          <a:noFill/>
        </p:spPr>
        <p:txBody>
          <a:bodyPr wrap="square" rtlCol="0">
            <a:spAutoFit/>
          </a:bodyPr>
          <a:lstStyle/>
          <a:p>
            <a:pPr marL="285750" indent="-285750" algn="just">
              <a:buFont typeface="Arial" panose="020B0604020202020204" pitchFamily="34" charset="0"/>
              <a:buChar char="•"/>
            </a:pPr>
            <a:r>
              <a:rPr lang="uk-UA" sz="1600" dirty="0" smtClean="0">
                <a:solidFill>
                  <a:schemeClr val="bg1"/>
                </a:solidFill>
              </a:rPr>
              <a:t>розповідь</a:t>
            </a:r>
            <a:r>
              <a:rPr lang="uk-UA" sz="1600" dirty="0">
                <a:solidFill>
                  <a:schemeClr val="bg1"/>
                </a:solidFill>
              </a:rPr>
              <a:t>, бесіда; презентація;</a:t>
            </a:r>
          </a:p>
          <a:p>
            <a:pPr marL="285750" indent="-285750" algn="just">
              <a:buFont typeface="Arial" panose="020B0604020202020204" pitchFamily="34" charset="0"/>
              <a:buChar char="•"/>
            </a:pPr>
            <a:r>
              <a:rPr lang="uk-UA" sz="1600" dirty="0">
                <a:solidFill>
                  <a:schemeClr val="bg1"/>
                </a:solidFill>
              </a:rPr>
              <a:t>з</a:t>
            </a:r>
            <a:r>
              <a:rPr lang="uk-UA" sz="1600" dirty="0" smtClean="0">
                <a:solidFill>
                  <a:schemeClr val="bg1"/>
                </a:solidFill>
              </a:rPr>
              <a:t>астосування методів </a:t>
            </a:r>
            <a:r>
              <a:rPr lang="uk-UA" sz="1600" dirty="0">
                <a:solidFill>
                  <a:schemeClr val="bg1"/>
                </a:solidFill>
              </a:rPr>
              <a:t>порівняння, узагальнення, </a:t>
            </a:r>
            <a:r>
              <a:rPr lang="uk-UA" sz="1600" dirty="0" smtClean="0">
                <a:solidFill>
                  <a:schemeClr val="bg1"/>
                </a:solidFill>
              </a:rPr>
              <a:t>конкретизації; </a:t>
            </a:r>
          </a:p>
          <a:p>
            <a:pPr marL="285750" indent="-285750" algn="just">
              <a:buFont typeface="Arial" panose="020B0604020202020204" pitchFamily="34" charset="0"/>
              <a:buChar char="•"/>
            </a:pPr>
            <a:r>
              <a:rPr lang="uk-UA" sz="1600" dirty="0" smtClean="0">
                <a:solidFill>
                  <a:schemeClr val="bg1"/>
                </a:solidFill>
              </a:rPr>
              <a:t>проблемний виклад матеріалу та </a:t>
            </a:r>
            <a:r>
              <a:rPr lang="uk-UA" sz="1600" dirty="0" err="1" smtClean="0">
                <a:solidFill>
                  <a:schemeClr val="bg1"/>
                </a:solidFill>
              </a:rPr>
              <a:t>застосуваня</a:t>
            </a:r>
            <a:r>
              <a:rPr lang="uk-UA" sz="1600" dirty="0" smtClean="0">
                <a:solidFill>
                  <a:schemeClr val="bg1"/>
                </a:solidFill>
              </a:rPr>
              <a:t> техноло</a:t>
            </a:r>
            <a:r>
              <a:rPr lang="uk-UA" dirty="0" smtClean="0">
                <a:solidFill>
                  <a:schemeClr val="bg1"/>
                </a:solidFill>
              </a:rPr>
              <a:t>гій </a:t>
            </a:r>
            <a:r>
              <a:rPr lang="uk-UA" dirty="0">
                <a:solidFill>
                  <a:schemeClr val="bg1"/>
                </a:solidFill>
              </a:rPr>
              <a:t>дистанційного </a:t>
            </a:r>
            <a:r>
              <a:rPr lang="uk-UA" dirty="0" smtClean="0">
                <a:solidFill>
                  <a:schemeClr val="bg1"/>
                </a:solidFill>
              </a:rPr>
              <a:t>навчання.</a:t>
            </a:r>
            <a:endParaRPr lang="uk-UA" dirty="0">
              <a:solidFill>
                <a:schemeClr val="bg1"/>
              </a:solidFill>
            </a:endParaRPr>
          </a:p>
        </p:txBody>
      </p:sp>
    </p:spTree>
    <p:extLst>
      <p:ext uri="{BB962C8B-B14F-4D97-AF65-F5344CB8AC3E}">
        <p14:creationId xmlns:p14="http://schemas.microsoft.com/office/powerpoint/2010/main" val="276365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 y="0"/>
            <a:ext cx="9143999" cy="6858000"/>
          </a:xfrm>
          <a:prstGeom prst="rect">
            <a:avLst/>
          </a:prstGeom>
        </p:spPr>
      </p:pic>
      <p:sp>
        <p:nvSpPr>
          <p:cNvPr id="3" name="Прямокутник 2"/>
          <p:cNvSpPr/>
          <p:nvPr/>
        </p:nvSpPr>
        <p:spPr>
          <a:xfrm>
            <a:off x="2923600" y="1906041"/>
            <a:ext cx="3296798" cy="1806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4" name="Прямокутник 3"/>
          <p:cNvSpPr/>
          <p:nvPr/>
        </p:nvSpPr>
        <p:spPr>
          <a:xfrm>
            <a:off x="2591717" y="3049844"/>
            <a:ext cx="3530907" cy="1806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5" name="Прямокутник 4"/>
          <p:cNvSpPr/>
          <p:nvPr/>
        </p:nvSpPr>
        <p:spPr>
          <a:xfrm>
            <a:off x="5840316" y="3712685"/>
            <a:ext cx="760164" cy="582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6" name="Прямокутник 5"/>
          <p:cNvSpPr/>
          <p:nvPr/>
        </p:nvSpPr>
        <p:spPr>
          <a:xfrm>
            <a:off x="2465723" y="2285447"/>
            <a:ext cx="4212629" cy="2308324"/>
          </a:xfrm>
          <a:prstGeom prst="rect">
            <a:avLst/>
          </a:prstGeom>
          <a:noFill/>
        </p:spPr>
        <p:txBody>
          <a:bodyPr wrap="square" lIns="91440" tIns="45720" rIns="91440" bIns="45720">
            <a:spAutoFit/>
          </a:bodyPr>
          <a:lstStyle/>
          <a:p>
            <a:pPr algn="ctr"/>
            <a:r>
              <a:rPr lang="ru-RU" sz="3600" dirty="0" err="1">
                <a:ln w="0"/>
                <a:solidFill>
                  <a:prstClr val="black"/>
                </a:solidFill>
                <a:effectLst>
                  <a:outerShdw blurRad="38100" dist="19050" dir="2700000" algn="tl" rotWithShape="0">
                    <a:prstClr val="black">
                      <a:alpha val="40000"/>
                    </a:prstClr>
                  </a:outerShdw>
                </a:effectLst>
                <a:latin typeface="Monotype Corsiva" panose="03010101010201010101" pitchFamily="66" charset="0"/>
              </a:rPr>
              <a:t>Етикет</a:t>
            </a:r>
            <a:r>
              <a:rPr lang="ru-RU" sz="3600" dirty="0">
                <a:ln w="0"/>
                <a:solidFill>
                  <a:prstClr val="black"/>
                </a:solidFill>
                <a:effectLst>
                  <a:outerShdw blurRad="38100" dist="19050" dir="2700000" algn="tl" rotWithShape="0">
                    <a:prstClr val="black">
                      <a:alpha val="40000"/>
                    </a:prstClr>
                  </a:outerShdw>
                </a:effectLst>
                <a:latin typeface="Monotype Corsiva" panose="03010101010201010101" pitchFamily="66" charset="0"/>
              </a:rPr>
              <a:t> і культура </a:t>
            </a:r>
            <a:r>
              <a:rPr lang="ru-RU" sz="3600" dirty="0" err="1">
                <a:ln w="0"/>
                <a:solidFill>
                  <a:prstClr val="black"/>
                </a:solidFill>
                <a:effectLst>
                  <a:outerShdw blurRad="38100" dist="19050" dir="2700000" algn="tl" rotWithShape="0">
                    <a:prstClr val="black">
                      <a:alpha val="40000"/>
                    </a:prstClr>
                  </a:outerShdw>
                </a:effectLst>
                <a:latin typeface="Monotype Corsiva" panose="03010101010201010101" pitchFamily="66" charset="0"/>
              </a:rPr>
              <a:t>спілкування</a:t>
            </a:r>
            <a:r>
              <a:rPr lang="ru-RU" sz="3600" dirty="0">
                <a:ln w="0"/>
                <a:solidFill>
                  <a:prstClr val="black"/>
                </a:solidFill>
                <a:effectLst>
                  <a:outerShdw blurRad="38100" dist="19050" dir="2700000" algn="tl" rotWithShape="0">
                    <a:prstClr val="black">
                      <a:alpha val="40000"/>
                    </a:prstClr>
                  </a:outerShdw>
                </a:effectLst>
                <a:latin typeface="Monotype Corsiva" panose="03010101010201010101" pitchFamily="66" charset="0"/>
              </a:rPr>
              <a:t> в </a:t>
            </a:r>
            <a:r>
              <a:rPr lang="ru-RU" sz="3600" dirty="0" err="1">
                <a:ln w="0"/>
                <a:solidFill>
                  <a:prstClr val="black"/>
                </a:solidFill>
                <a:effectLst>
                  <a:outerShdw blurRad="38100" dist="19050" dir="2700000" algn="tl" rotWithShape="0">
                    <a:prstClr val="black">
                      <a:alpha val="40000"/>
                    </a:prstClr>
                  </a:outerShdw>
                </a:effectLst>
                <a:latin typeface="Monotype Corsiva" panose="03010101010201010101" pitchFamily="66" charset="0"/>
              </a:rPr>
              <a:t>молодіжному</a:t>
            </a:r>
            <a:r>
              <a:rPr lang="ru-RU" sz="3600" dirty="0">
                <a:ln w="0"/>
                <a:solidFill>
                  <a:prstClr val="black"/>
                </a:solidFill>
                <a:effectLst>
                  <a:outerShdw blurRad="38100" dist="19050" dir="2700000" algn="tl" rotWithShape="0">
                    <a:prstClr val="black">
                      <a:alpha val="40000"/>
                    </a:prstClr>
                  </a:outerShdw>
                </a:effectLst>
                <a:latin typeface="Monotype Corsiva" panose="03010101010201010101" pitchFamily="66" charset="0"/>
              </a:rPr>
              <a:t> </a:t>
            </a:r>
            <a:r>
              <a:rPr lang="ru-RU" sz="3600" dirty="0" err="1">
                <a:ln w="0"/>
                <a:solidFill>
                  <a:prstClr val="black"/>
                </a:solidFill>
                <a:effectLst>
                  <a:outerShdw blurRad="38100" dist="19050" dir="2700000" algn="tl" rotWithShape="0">
                    <a:prstClr val="black">
                      <a:alpha val="40000"/>
                    </a:prstClr>
                  </a:outerShdw>
                </a:effectLst>
                <a:latin typeface="Monotype Corsiva" panose="03010101010201010101" pitchFamily="66" charset="0"/>
              </a:rPr>
              <a:t>середовищі</a:t>
            </a:r>
            <a:endParaRPr lang="ru-RU" sz="3600" dirty="0">
              <a:ln w="0"/>
              <a:solidFill>
                <a:prstClr val="black"/>
              </a:solidFill>
              <a:effectLst>
                <a:outerShdw blurRad="38100" dist="19050" dir="2700000" algn="tl" rotWithShape="0">
                  <a:prstClr val="black">
                    <a:alpha val="40000"/>
                  </a:prstClr>
                </a:outerShdw>
              </a:effectLst>
              <a:latin typeface="Monotype Corsiva" panose="03010101010201010101" pitchFamily="66" charset="0"/>
            </a:endParaRPr>
          </a:p>
        </p:txBody>
      </p:sp>
      <p:sp>
        <p:nvSpPr>
          <p:cNvPr id="7" name="Прямокутник 6"/>
          <p:cNvSpPr/>
          <p:nvPr/>
        </p:nvSpPr>
        <p:spPr>
          <a:xfrm>
            <a:off x="2823730" y="4725144"/>
            <a:ext cx="3776750" cy="1569660"/>
          </a:xfrm>
          <a:prstGeom prst="rect">
            <a:avLst/>
          </a:prstGeom>
          <a:noFill/>
        </p:spPr>
        <p:txBody>
          <a:bodyPr wrap="square" lIns="91440" tIns="45720" rIns="91440" bIns="45720">
            <a:spAutoFit/>
          </a:bodyPr>
          <a:lstStyle/>
          <a:p>
            <a:r>
              <a:rPr lang="ru-RU" sz="3200" dirty="0" err="1">
                <a:ln w="0"/>
                <a:solidFill>
                  <a:schemeClr val="tx1">
                    <a:lumMod val="95000"/>
                    <a:lumOff val="5000"/>
                  </a:schemeClr>
                </a:solidFill>
                <a:effectLst>
                  <a:outerShdw blurRad="38100" dist="19050" dir="2700000" algn="tl" rotWithShape="0">
                    <a:prstClr val="black">
                      <a:alpha val="40000"/>
                    </a:prstClr>
                  </a:outerShdw>
                </a:effectLst>
                <a:latin typeface="Monotype Corsiva" panose="03010101010201010101" pitchFamily="66" charset="0"/>
              </a:rPr>
              <a:t>Викладач</a:t>
            </a:r>
            <a:r>
              <a:rPr lang="ru-RU" sz="3200" dirty="0">
                <a:ln w="0"/>
                <a:solidFill>
                  <a:schemeClr val="tx1">
                    <a:lumMod val="95000"/>
                    <a:lumOff val="5000"/>
                  </a:schemeClr>
                </a:solidFill>
                <a:effectLst>
                  <a:outerShdw blurRad="38100" dist="19050" dir="2700000" algn="tl" rotWithShape="0">
                    <a:prstClr val="black">
                      <a:alpha val="40000"/>
                    </a:prstClr>
                  </a:outerShdw>
                </a:effectLst>
                <a:latin typeface="Monotype Corsiva" panose="03010101010201010101" pitchFamily="66" charset="0"/>
              </a:rPr>
              <a:t>: </a:t>
            </a:r>
          </a:p>
          <a:p>
            <a:r>
              <a:rPr lang="ru-RU" sz="3200" dirty="0" err="1">
                <a:ln w="0"/>
                <a:solidFill>
                  <a:schemeClr val="tx1">
                    <a:lumMod val="95000"/>
                    <a:lumOff val="5000"/>
                  </a:schemeClr>
                </a:solidFill>
                <a:effectLst>
                  <a:outerShdw blurRad="38100" dist="19050" dir="2700000" algn="tl" rotWithShape="0">
                    <a:prstClr val="black">
                      <a:alpha val="40000"/>
                    </a:prstClr>
                  </a:outerShdw>
                </a:effectLst>
                <a:latin typeface="Monotype Corsiva" panose="03010101010201010101" pitchFamily="66" charset="0"/>
              </a:rPr>
              <a:t>Сулятицька</a:t>
            </a:r>
            <a:r>
              <a:rPr lang="ru-RU" sz="3200" dirty="0">
                <a:ln w="0"/>
                <a:solidFill>
                  <a:schemeClr val="tx1">
                    <a:lumMod val="95000"/>
                    <a:lumOff val="5000"/>
                  </a:schemeClr>
                </a:solidFill>
                <a:effectLst>
                  <a:outerShdw blurRad="38100" dist="19050" dir="2700000" algn="tl" rotWithShape="0">
                    <a:prstClr val="black">
                      <a:alpha val="40000"/>
                    </a:prstClr>
                  </a:outerShdw>
                </a:effectLst>
                <a:latin typeface="Monotype Corsiva" panose="03010101010201010101" pitchFamily="66" charset="0"/>
              </a:rPr>
              <a:t> </a:t>
            </a:r>
            <a:r>
              <a:rPr lang="ru-RU" sz="3200" dirty="0" err="1">
                <a:ln w="0"/>
                <a:solidFill>
                  <a:schemeClr val="tx1">
                    <a:lumMod val="95000"/>
                    <a:lumOff val="5000"/>
                  </a:schemeClr>
                </a:solidFill>
                <a:effectLst>
                  <a:outerShdw blurRad="38100" dist="19050" dir="2700000" algn="tl" rotWithShape="0">
                    <a:prstClr val="black">
                      <a:alpha val="40000"/>
                    </a:prstClr>
                  </a:outerShdw>
                </a:effectLst>
                <a:latin typeface="Monotype Corsiva" panose="03010101010201010101" pitchFamily="66" charset="0"/>
              </a:rPr>
              <a:t>Тетяна</a:t>
            </a:r>
            <a:r>
              <a:rPr lang="ru-RU" sz="3200" dirty="0">
                <a:ln w="0"/>
                <a:solidFill>
                  <a:schemeClr val="tx1">
                    <a:lumMod val="95000"/>
                    <a:lumOff val="5000"/>
                  </a:schemeClr>
                </a:solidFill>
                <a:effectLst>
                  <a:outerShdw blurRad="38100" dist="19050" dir="2700000" algn="tl" rotWithShape="0">
                    <a:prstClr val="black">
                      <a:alpha val="40000"/>
                    </a:prstClr>
                  </a:outerShdw>
                </a:effectLst>
                <a:latin typeface="Monotype Corsiva" panose="03010101010201010101" pitchFamily="66" charset="0"/>
              </a:rPr>
              <a:t> </a:t>
            </a:r>
            <a:r>
              <a:rPr lang="ru-RU" sz="3200" dirty="0" err="1">
                <a:ln w="0"/>
                <a:solidFill>
                  <a:schemeClr val="tx1">
                    <a:lumMod val="95000"/>
                    <a:lumOff val="5000"/>
                  </a:schemeClr>
                </a:solidFill>
                <a:effectLst>
                  <a:outerShdw blurRad="38100" dist="19050" dir="2700000" algn="tl" rotWithShape="0">
                    <a:prstClr val="black">
                      <a:alpha val="40000"/>
                    </a:prstClr>
                  </a:outerShdw>
                </a:effectLst>
                <a:latin typeface="Monotype Corsiva" panose="03010101010201010101" pitchFamily="66" charset="0"/>
              </a:rPr>
              <a:t>Василівна</a:t>
            </a:r>
            <a:endParaRPr lang="ru-RU" sz="3200" dirty="0">
              <a:ln w="0"/>
              <a:solidFill>
                <a:schemeClr val="tx1">
                  <a:lumMod val="95000"/>
                  <a:lumOff val="5000"/>
                </a:schemeClr>
              </a:solidFill>
              <a:effectLst>
                <a:outerShdw blurRad="38100" dist="19050" dir="2700000" algn="tl" rotWithShape="0">
                  <a:prstClr val="black">
                    <a:alpha val="40000"/>
                  </a:prstClr>
                </a:outerShdw>
              </a:effectLst>
              <a:latin typeface="Monotype Corsiva" panose="03010101010201010101" pitchFamily="66" charset="0"/>
            </a:endParaRPr>
          </a:p>
        </p:txBody>
      </p:sp>
    </p:spTree>
    <p:extLst>
      <p:ext uri="{BB962C8B-B14F-4D97-AF65-F5344CB8AC3E}">
        <p14:creationId xmlns:p14="http://schemas.microsoft.com/office/powerpoint/2010/main" val="14652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кутник 2"/>
          <p:cNvSpPr/>
          <p:nvPr/>
        </p:nvSpPr>
        <p:spPr>
          <a:xfrm>
            <a:off x="1636006" y="190158"/>
            <a:ext cx="5494662" cy="1870113"/>
          </a:xfrm>
          <a:prstGeom prst="rect">
            <a:avLst/>
          </a:prstGeom>
          <a:solidFill>
            <a:srgbClr val="FF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4" name="Прямокутник 3"/>
          <p:cNvSpPr/>
          <p:nvPr/>
        </p:nvSpPr>
        <p:spPr>
          <a:xfrm>
            <a:off x="841413" y="2060154"/>
            <a:ext cx="7479076" cy="2511846"/>
          </a:xfrm>
          <a:prstGeom prst="rect">
            <a:avLst/>
          </a:prstGeom>
          <a:solidFill>
            <a:srgbClr val="FF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5" name="Прямокутник 4"/>
          <p:cNvSpPr/>
          <p:nvPr/>
        </p:nvSpPr>
        <p:spPr>
          <a:xfrm>
            <a:off x="932362" y="3930268"/>
            <a:ext cx="6371879" cy="1842572"/>
          </a:xfrm>
          <a:prstGeom prst="rect">
            <a:avLst/>
          </a:prstGeom>
          <a:solidFill>
            <a:srgbClr val="FF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6" name="Прямокутник 5"/>
          <p:cNvSpPr/>
          <p:nvPr/>
        </p:nvSpPr>
        <p:spPr>
          <a:xfrm>
            <a:off x="2131738" y="614579"/>
            <a:ext cx="4503200" cy="1569660"/>
          </a:xfrm>
          <a:prstGeom prst="rect">
            <a:avLst/>
          </a:prstGeom>
          <a:noFill/>
        </p:spPr>
        <p:txBody>
          <a:bodyPr wrap="square" lIns="91440" tIns="45720" rIns="91440" bIns="45720">
            <a:spAutoFit/>
          </a:bodyPr>
          <a:lstStyle/>
          <a:p>
            <a:pPr algn="ctr"/>
            <a:r>
              <a:rPr lang="ru-RU" sz="4800" dirty="0" err="1">
                <a:ln w="0"/>
                <a:solidFill>
                  <a:srgbClr val="FFC000">
                    <a:lumMod val="50000"/>
                  </a:srgbClr>
                </a:solidFill>
                <a:effectLst>
                  <a:outerShdw blurRad="38100" dist="19050" dir="2700000" algn="tl" rotWithShape="0">
                    <a:prstClr val="black">
                      <a:alpha val="40000"/>
                    </a:prstClr>
                  </a:outerShdw>
                </a:effectLst>
                <a:latin typeface="Monotype Corsiva" panose="03010101010201010101" pitchFamily="66" charset="0"/>
              </a:rPr>
              <a:t>Що</a:t>
            </a:r>
            <a:r>
              <a:rPr lang="ru-RU" sz="4800" dirty="0">
                <a:ln w="0"/>
                <a:solidFill>
                  <a:srgbClr val="FFC000">
                    <a:lumMod val="50000"/>
                  </a:srgbClr>
                </a:solidFill>
                <a:effectLst>
                  <a:outerShdw blurRad="38100" dist="19050" dir="2700000" algn="tl" rotWithShape="0">
                    <a:prstClr val="black">
                      <a:alpha val="40000"/>
                    </a:prstClr>
                  </a:outerShdw>
                </a:effectLst>
                <a:latin typeface="Monotype Corsiva" panose="03010101010201010101" pitchFamily="66" charset="0"/>
              </a:rPr>
              <a:t> </a:t>
            </a:r>
            <a:r>
              <a:rPr lang="ru-RU" sz="4800" dirty="0" err="1">
                <a:ln w="0"/>
                <a:solidFill>
                  <a:srgbClr val="FFC000">
                    <a:lumMod val="50000"/>
                  </a:srgbClr>
                </a:solidFill>
                <a:effectLst>
                  <a:outerShdw blurRad="38100" dist="19050" dir="2700000" algn="tl" rotWithShape="0">
                    <a:prstClr val="black">
                      <a:alpha val="40000"/>
                    </a:prstClr>
                  </a:outerShdw>
                </a:effectLst>
                <a:latin typeface="Monotype Corsiva" panose="03010101010201010101" pitchFamily="66" charset="0"/>
              </a:rPr>
              <a:t>будемо</a:t>
            </a:r>
            <a:r>
              <a:rPr lang="ru-RU" sz="4800" dirty="0">
                <a:ln w="0"/>
                <a:solidFill>
                  <a:srgbClr val="FFC000">
                    <a:lumMod val="50000"/>
                  </a:srgbClr>
                </a:solidFill>
                <a:effectLst>
                  <a:outerShdw blurRad="38100" dist="19050" dir="2700000" algn="tl" rotWithShape="0">
                    <a:prstClr val="black">
                      <a:alpha val="40000"/>
                    </a:prstClr>
                  </a:outerShdw>
                </a:effectLst>
                <a:latin typeface="Monotype Corsiva" panose="03010101010201010101" pitchFamily="66" charset="0"/>
              </a:rPr>
              <a:t> </a:t>
            </a:r>
            <a:r>
              <a:rPr lang="ru-RU" sz="4800" dirty="0" err="1">
                <a:ln w="0"/>
                <a:solidFill>
                  <a:srgbClr val="FFC000">
                    <a:lumMod val="50000"/>
                  </a:srgbClr>
                </a:solidFill>
                <a:effectLst>
                  <a:outerShdw blurRad="38100" dist="19050" dir="2700000" algn="tl" rotWithShape="0">
                    <a:prstClr val="black">
                      <a:alpha val="40000"/>
                    </a:prstClr>
                  </a:outerShdw>
                </a:effectLst>
                <a:latin typeface="Monotype Corsiva" panose="03010101010201010101" pitchFamily="66" charset="0"/>
              </a:rPr>
              <a:t>вивчати</a:t>
            </a:r>
            <a:r>
              <a:rPr lang="ru-RU" sz="4800" dirty="0">
                <a:ln w="0"/>
                <a:solidFill>
                  <a:srgbClr val="FFC000">
                    <a:lumMod val="50000"/>
                  </a:srgbClr>
                </a:solidFill>
                <a:effectLst>
                  <a:outerShdw blurRad="38100" dist="19050" dir="2700000" algn="tl" rotWithShape="0">
                    <a:prstClr val="black">
                      <a:alpha val="40000"/>
                    </a:prstClr>
                  </a:outerShdw>
                </a:effectLst>
                <a:latin typeface="Monotype Corsiva" panose="03010101010201010101" pitchFamily="66" charset="0"/>
              </a:rPr>
              <a:t>? </a:t>
            </a:r>
          </a:p>
        </p:txBody>
      </p:sp>
      <p:sp>
        <p:nvSpPr>
          <p:cNvPr id="8" name="Прямокутник 7"/>
          <p:cNvSpPr/>
          <p:nvPr/>
        </p:nvSpPr>
        <p:spPr>
          <a:xfrm>
            <a:off x="1556051" y="2060154"/>
            <a:ext cx="5996013" cy="4154984"/>
          </a:xfrm>
          <a:prstGeom prst="rect">
            <a:avLst/>
          </a:prstGeom>
          <a:noFill/>
        </p:spPr>
        <p:txBody>
          <a:bodyPr wrap="square" lIns="91440" tIns="45720" rIns="91440" bIns="45720">
            <a:spAutoFit/>
          </a:bodyPr>
          <a:lstStyle/>
          <a:p>
            <a:pPr algn="ctr"/>
            <a:r>
              <a:rPr lang="uk-UA" sz="2400" spc="300" dirty="0" smtClean="0">
                <a:ln w="0"/>
                <a:solidFill>
                  <a:srgbClr val="3E2F00"/>
                </a:solidFill>
                <a:effectLst>
                  <a:outerShdw blurRad="38100" dist="19050" dir="2700000" algn="tl" rotWithShape="0">
                    <a:prstClr val="black">
                      <a:alpha val="40000"/>
                    </a:prstClr>
                  </a:outerShdw>
                </a:effectLst>
                <a:latin typeface="Monotype Corsiva" panose="03010101010201010101" pitchFamily="66" charset="0"/>
              </a:rPr>
              <a:t>Предметом вивчення навчальної дисципліни є вивченням студентами основних теоретичних підходів до вивчення проблем комунікації та спілкування, формування навичок аналізу смислів та змісту комунікаційних актів, навиків розпізнання невербальної сигналізації та емоцій співбесідника, навиків збереження комунікативної рівноваги та ефективності ділової комунікації. </a:t>
            </a:r>
            <a:endParaRPr lang="uk-UA" sz="2400" spc="300" dirty="0">
              <a:ln w="0"/>
              <a:solidFill>
                <a:srgbClr val="3E2F00"/>
              </a:solidFill>
              <a:effectLst>
                <a:outerShdw blurRad="38100" dist="19050" dir="2700000" algn="tl" rotWithShape="0">
                  <a:prstClr val="black">
                    <a:alpha val="40000"/>
                  </a:prstClr>
                </a:outerShdw>
              </a:effectLst>
              <a:latin typeface="Monotype Corsiva" panose="03010101010201010101" pitchFamily="66" charset="0"/>
            </a:endParaRPr>
          </a:p>
        </p:txBody>
      </p:sp>
    </p:spTree>
    <p:extLst>
      <p:ext uri="{BB962C8B-B14F-4D97-AF65-F5344CB8AC3E}">
        <p14:creationId xmlns:p14="http://schemas.microsoft.com/office/powerpoint/2010/main" val="4160135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0"/>
            <a:ext cx="9396536" cy="7047402"/>
          </a:xfrm>
          <a:prstGeom prst="rect">
            <a:avLst/>
          </a:prstGeom>
        </p:spPr>
      </p:pic>
    </p:spTree>
    <p:extLst>
      <p:ext uri="{BB962C8B-B14F-4D97-AF65-F5344CB8AC3E}">
        <p14:creationId xmlns:p14="http://schemas.microsoft.com/office/powerpoint/2010/main" val="1515963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0524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8616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5125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5771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2960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1042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52981" y="133131"/>
            <a:ext cx="5670985" cy="1406082"/>
          </a:xfrm>
        </p:spPr>
        <p:txBody>
          <a:bodyPr>
            <a:normAutofit/>
          </a:bodyPr>
          <a:lstStyle/>
          <a:p>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СОЦІОЛОГІЯ</a:t>
            </a:r>
            <a:b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(викладач Найчук Антон Віталійович)</a:t>
            </a:r>
            <a:endParaRPr lang="uk-UA"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193" y="3356992"/>
            <a:ext cx="4006799" cy="28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1" y="1875509"/>
            <a:ext cx="4176464" cy="4801314"/>
          </a:xfrm>
          <a:prstGeom prst="rect">
            <a:avLst/>
          </a:prstGeom>
          <a:noFill/>
        </p:spPr>
        <p:txBody>
          <a:bodyPr wrap="square" rtlCol="0">
            <a:spAutoFit/>
          </a:bodyPr>
          <a:lstStyle/>
          <a:p>
            <a:pPr algn="ctr"/>
            <a:r>
              <a:rPr lang="ru-RU" sz="2400" b="1" u="sng" dirty="0" err="1">
                <a:solidFill>
                  <a:prstClr val="white"/>
                </a:solidFill>
                <a:latin typeface="Times New Roman" panose="02020603050405020304" pitchFamily="18" charset="0"/>
                <a:cs typeface="Times New Roman" panose="02020603050405020304" pitchFamily="18" charset="0"/>
              </a:rPr>
              <a:t>Що</a:t>
            </a:r>
            <a:r>
              <a:rPr lang="ru-RU" sz="2400" b="1" u="sng" dirty="0">
                <a:solidFill>
                  <a:prstClr val="white"/>
                </a:solidFill>
                <a:latin typeface="Times New Roman" panose="02020603050405020304" pitchFamily="18" charset="0"/>
                <a:cs typeface="Times New Roman" panose="02020603050405020304" pitchFamily="18" charset="0"/>
              </a:rPr>
              <a:t> </a:t>
            </a:r>
            <a:r>
              <a:rPr lang="ru-RU" sz="2400" b="1" u="sng" dirty="0" err="1">
                <a:solidFill>
                  <a:prstClr val="white"/>
                </a:solidFill>
                <a:latin typeface="Times New Roman" panose="02020603050405020304" pitchFamily="18" charset="0"/>
                <a:cs typeface="Times New Roman" panose="02020603050405020304" pitchFamily="18" charset="0"/>
              </a:rPr>
              <a:t>це</a:t>
            </a:r>
            <a:r>
              <a:rPr lang="ru-RU" sz="2400" b="1" u="sng" dirty="0">
                <a:solidFill>
                  <a:prstClr val="white"/>
                </a:solidFill>
                <a:latin typeface="Times New Roman" panose="02020603050405020304" pitchFamily="18" charset="0"/>
                <a:cs typeface="Times New Roman" panose="02020603050405020304" pitchFamily="18" charset="0"/>
              </a:rPr>
              <a:t> </a:t>
            </a:r>
            <a:r>
              <a:rPr lang="ru-RU" sz="2400" b="1" u="sng" dirty="0" err="1">
                <a:solidFill>
                  <a:prstClr val="white"/>
                </a:solidFill>
                <a:latin typeface="Times New Roman" panose="02020603050405020304" pitchFamily="18" charset="0"/>
                <a:cs typeface="Times New Roman" panose="02020603050405020304" pitchFamily="18" charset="0"/>
              </a:rPr>
              <a:t>мені</a:t>
            </a:r>
            <a:r>
              <a:rPr lang="ru-RU" sz="2400" b="1" u="sng" dirty="0">
                <a:solidFill>
                  <a:prstClr val="white"/>
                </a:solidFill>
                <a:latin typeface="Times New Roman" panose="02020603050405020304" pitchFamily="18" charset="0"/>
                <a:cs typeface="Times New Roman" panose="02020603050405020304" pitchFamily="18" charset="0"/>
              </a:rPr>
              <a:t> </a:t>
            </a:r>
            <a:r>
              <a:rPr lang="ru-RU" sz="2400" b="1" u="sng" dirty="0" err="1">
                <a:solidFill>
                  <a:prstClr val="white"/>
                </a:solidFill>
                <a:latin typeface="Times New Roman" panose="02020603050405020304" pitchFamily="18" charset="0"/>
                <a:cs typeface="Times New Roman" panose="02020603050405020304" pitchFamily="18" charset="0"/>
              </a:rPr>
              <a:t>дасть</a:t>
            </a:r>
            <a:r>
              <a:rPr lang="ru-RU" sz="2400" b="1" u="sng" dirty="0" smtClean="0">
                <a:solidFill>
                  <a:prstClr val="white"/>
                </a:solidFill>
                <a:latin typeface="Times New Roman" panose="02020603050405020304" pitchFamily="18" charset="0"/>
                <a:cs typeface="Times New Roman" panose="02020603050405020304" pitchFamily="18" charset="0"/>
              </a:rPr>
              <a:t>?</a:t>
            </a:r>
          </a:p>
          <a:p>
            <a:endParaRPr lang="ru-RU" sz="2400" b="1" u="sng" dirty="0" smtClean="0">
              <a:solidFill>
                <a:prstClr val="white"/>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sz="2400" dirty="0">
                <a:solidFill>
                  <a:prstClr val="white"/>
                </a:solidFill>
                <a:latin typeface="Times New Roman" panose="02020603050405020304" pitchFamily="18" charset="0"/>
                <a:cs typeface="Times New Roman" panose="02020603050405020304" pitchFamily="18" charset="0"/>
              </a:rPr>
              <a:t>ф</a:t>
            </a:r>
            <a:r>
              <a:rPr lang="uk-UA" sz="2400" dirty="0" smtClean="0">
                <a:solidFill>
                  <a:prstClr val="white"/>
                </a:solidFill>
                <a:latin typeface="Times New Roman" panose="02020603050405020304" pitchFamily="18" charset="0"/>
                <a:cs typeface="Times New Roman" panose="02020603050405020304" pitchFamily="18" charset="0"/>
              </a:rPr>
              <a:t>ормування загальних компетентностей;</a:t>
            </a:r>
          </a:p>
          <a:p>
            <a:pPr marL="285750" indent="-285750">
              <a:buFont typeface="Arial" panose="020B0604020202020204" pitchFamily="34" charset="0"/>
              <a:buChar char="•"/>
            </a:pPr>
            <a:r>
              <a:rPr lang="uk-UA" sz="2400" dirty="0" smtClean="0">
                <a:solidFill>
                  <a:prstClr val="white"/>
                </a:solidFill>
                <a:latin typeface="Times New Roman" panose="02020603050405020304" pitchFamily="18" charset="0"/>
                <a:cs typeface="Times New Roman" panose="02020603050405020304" pitchFamily="18" charset="0"/>
              </a:rPr>
              <a:t>формування соціологічного </a:t>
            </a:r>
            <a:r>
              <a:rPr lang="uk-UA" sz="2400" dirty="0">
                <a:solidFill>
                  <a:prstClr val="white"/>
                </a:solidFill>
                <a:latin typeface="Times New Roman" panose="02020603050405020304" pitchFamily="18" charset="0"/>
                <a:cs typeface="Times New Roman" panose="02020603050405020304" pitchFamily="18" charset="0"/>
              </a:rPr>
              <a:t>мислення, </a:t>
            </a:r>
            <a:r>
              <a:rPr lang="uk-UA" sz="2400" dirty="0" smtClean="0">
                <a:solidFill>
                  <a:prstClr val="white"/>
                </a:solidFill>
                <a:latin typeface="Times New Roman" panose="02020603050405020304" pitchFamily="18" charset="0"/>
                <a:cs typeface="Times New Roman" panose="02020603050405020304" pitchFamily="18" charset="0"/>
              </a:rPr>
              <a:t>а саме --розуміння </a:t>
            </a:r>
            <a:r>
              <a:rPr lang="uk-UA" sz="2400" dirty="0">
                <a:solidFill>
                  <a:prstClr val="white"/>
                </a:solidFill>
                <a:latin typeface="Times New Roman" panose="02020603050405020304" pitchFamily="18" charset="0"/>
                <a:cs typeface="Times New Roman" panose="02020603050405020304" pitchFamily="18" charset="0"/>
              </a:rPr>
              <a:t>через призму наукових концепцій проблем, які стоять перед суспільством, причини їх виникнення </a:t>
            </a:r>
            <a:r>
              <a:rPr lang="uk-UA" sz="2400">
                <a:solidFill>
                  <a:prstClr val="white"/>
                </a:solidFill>
                <a:latin typeface="Times New Roman" panose="02020603050405020304" pitchFamily="18" charset="0"/>
                <a:cs typeface="Times New Roman" panose="02020603050405020304" pitchFamily="18" charset="0"/>
              </a:rPr>
              <a:t>та </a:t>
            </a:r>
            <a:r>
              <a:rPr lang="uk-UA" sz="2400" smtClean="0">
                <a:solidFill>
                  <a:prstClr val="white"/>
                </a:solidFill>
                <a:latin typeface="Times New Roman" panose="02020603050405020304" pitchFamily="18" charset="0"/>
                <a:cs typeface="Times New Roman" panose="02020603050405020304" pitchFamily="18" charset="0"/>
              </a:rPr>
              <a:t>шляхи їх </a:t>
            </a:r>
            <a:r>
              <a:rPr lang="uk-UA" sz="2400" dirty="0">
                <a:solidFill>
                  <a:prstClr val="white"/>
                </a:solidFill>
                <a:latin typeface="Times New Roman" panose="02020603050405020304" pitchFamily="18" charset="0"/>
                <a:cs typeface="Times New Roman" panose="02020603050405020304" pitchFamily="18" charset="0"/>
              </a:rPr>
              <a:t>вирішення</a:t>
            </a:r>
            <a:endParaRPr lang="ru-RU" sz="2400" b="1" dirty="0">
              <a:solidFill>
                <a:prstClr val="white"/>
              </a:solidFill>
              <a:latin typeface="Times New Roman" panose="02020603050405020304" pitchFamily="18" charset="0"/>
              <a:cs typeface="Times New Roman" panose="02020603050405020304" pitchFamily="18" charset="0"/>
            </a:endParaRPr>
          </a:p>
          <a:p>
            <a:endParaRPr lang="uk-UA" dirty="0">
              <a:solidFill>
                <a:prstClr val="black"/>
              </a:solidFill>
            </a:endParaRPr>
          </a:p>
        </p:txBody>
      </p:sp>
      <p:sp>
        <p:nvSpPr>
          <p:cNvPr id="5" name="TextBox 4"/>
          <p:cNvSpPr txBox="1"/>
          <p:nvPr/>
        </p:nvSpPr>
        <p:spPr>
          <a:xfrm>
            <a:off x="636915" y="494671"/>
            <a:ext cx="3384376" cy="2862322"/>
          </a:xfrm>
          <a:prstGeom prst="rect">
            <a:avLst/>
          </a:prstGeom>
          <a:noFill/>
        </p:spPr>
        <p:txBody>
          <a:bodyPr wrap="square" rtlCol="0">
            <a:spAutoFit/>
          </a:bodyPr>
          <a:lstStyle/>
          <a:p>
            <a:pPr algn="ctr"/>
            <a:r>
              <a:rPr lang="uk-UA" b="1" u="sng" dirty="0">
                <a:solidFill>
                  <a:prstClr val="white"/>
                </a:solidFill>
                <a:latin typeface="Times New Roman" panose="02020603050405020304" pitchFamily="18" charset="0"/>
                <a:cs typeface="Times New Roman" panose="02020603050405020304" pitchFamily="18" charset="0"/>
              </a:rPr>
              <a:t>У якій формі </a:t>
            </a:r>
            <a:r>
              <a:rPr lang="uk-UA" b="1" u="sng" dirty="0" smtClean="0">
                <a:solidFill>
                  <a:prstClr val="white"/>
                </a:solidFill>
                <a:latin typeface="Times New Roman" panose="02020603050405020304" pitchFamily="18" charset="0"/>
                <a:cs typeface="Times New Roman" panose="02020603050405020304" pitchFamily="18" charset="0"/>
              </a:rPr>
              <a:t>проходять заняття</a:t>
            </a:r>
            <a:r>
              <a:rPr lang="uk-UA" b="1" u="sng" dirty="0">
                <a:solidFill>
                  <a:prstClr val="white"/>
                </a:solidFill>
                <a:latin typeface="Times New Roman" panose="02020603050405020304" pitchFamily="18" charset="0"/>
                <a:cs typeface="Times New Roman" panose="02020603050405020304" pitchFamily="18" charset="0"/>
              </a:rPr>
              <a:t>?</a:t>
            </a:r>
          </a:p>
          <a:p>
            <a:endParaRPr lang="uk-UA" b="1" dirty="0">
              <a:solidFill>
                <a:prstClr val="white"/>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err="1">
                <a:solidFill>
                  <a:prstClr val="white"/>
                </a:solidFill>
                <a:latin typeface="Times New Roman" panose="02020603050405020304" pitchFamily="18" charset="0"/>
                <a:cs typeface="Times New Roman" panose="02020603050405020304" pitchFamily="18" charset="0"/>
              </a:rPr>
              <a:t>дискусії</a:t>
            </a:r>
            <a:r>
              <a:rPr lang="ru-RU" dirty="0">
                <a:solidFill>
                  <a:prstClr val="white"/>
                </a:solidFill>
                <a:latin typeface="Times New Roman" panose="02020603050405020304" pitchFamily="18" charset="0"/>
                <a:cs typeface="Times New Roman" panose="02020603050405020304" pitchFamily="18" charset="0"/>
              </a:rPr>
              <a:t> та </a:t>
            </a:r>
            <a:r>
              <a:rPr lang="ru-RU" dirty="0" err="1">
                <a:solidFill>
                  <a:prstClr val="white"/>
                </a:solidFill>
                <a:latin typeface="Times New Roman" panose="02020603050405020304" pitchFamily="18" charset="0"/>
                <a:cs typeface="Times New Roman" panose="02020603050405020304" pitchFamily="18" charset="0"/>
              </a:rPr>
              <a:t>дебати</a:t>
            </a:r>
            <a:r>
              <a:rPr lang="ru-RU" dirty="0">
                <a:solidFill>
                  <a:prstClr val="white"/>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dirty="0" err="1">
                <a:solidFill>
                  <a:prstClr val="white"/>
                </a:solidFill>
                <a:latin typeface="Times New Roman" panose="02020603050405020304" pitchFamily="18" charset="0"/>
                <a:cs typeface="Times New Roman" panose="02020603050405020304" pitchFamily="18" charset="0"/>
              </a:rPr>
              <a:t>проблемний</a:t>
            </a:r>
            <a:r>
              <a:rPr lang="ru-RU" dirty="0">
                <a:solidFill>
                  <a:prstClr val="white"/>
                </a:solidFill>
                <a:latin typeface="Times New Roman" panose="02020603050405020304" pitchFamily="18" charset="0"/>
                <a:cs typeface="Times New Roman" panose="02020603050405020304" pitchFamily="18" charset="0"/>
              </a:rPr>
              <a:t> </a:t>
            </a:r>
            <a:r>
              <a:rPr lang="ru-RU" dirty="0" err="1">
                <a:solidFill>
                  <a:prstClr val="white"/>
                </a:solidFill>
                <a:latin typeface="Times New Roman" panose="02020603050405020304" pitchFamily="18" charset="0"/>
                <a:cs typeface="Times New Roman" panose="02020603050405020304" pitchFamily="18" charset="0"/>
              </a:rPr>
              <a:t>виклад</a:t>
            </a:r>
            <a:r>
              <a:rPr lang="ru-RU" dirty="0">
                <a:solidFill>
                  <a:prstClr val="white"/>
                </a:solidFill>
                <a:latin typeface="Times New Roman" panose="02020603050405020304" pitchFamily="18" charset="0"/>
                <a:cs typeface="Times New Roman" panose="02020603050405020304" pitchFamily="18" charset="0"/>
              </a:rPr>
              <a:t> теоретичного </a:t>
            </a:r>
            <a:r>
              <a:rPr lang="ru-RU" dirty="0" err="1">
                <a:solidFill>
                  <a:prstClr val="white"/>
                </a:solidFill>
                <a:latin typeface="Times New Roman" panose="02020603050405020304" pitchFamily="18" charset="0"/>
                <a:cs typeface="Times New Roman" panose="02020603050405020304" pitchFamily="18" charset="0"/>
              </a:rPr>
              <a:t>матеріалу</a:t>
            </a:r>
            <a:r>
              <a:rPr lang="ru-RU" dirty="0">
                <a:solidFill>
                  <a:prstClr val="white"/>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dirty="0" err="1">
                <a:solidFill>
                  <a:prstClr val="white"/>
                </a:solidFill>
                <a:latin typeface="Times New Roman" panose="02020603050405020304" pitchFamily="18" charset="0"/>
                <a:cs typeface="Times New Roman" panose="02020603050405020304" pitchFamily="18" charset="0"/>
              </a:rPr>
              <a:t>мозковий</a:t>
            </a:r>
            <a:r>
              <a:rPr lang="ru-RU" dirty="0">
                <a:solidFill>
                  <a:prstClr val="white"/>
                </a:solidFill>
                <a:latin typeface="Times New Roman" panose="02020603050405020304" pitchFamily="18" charset="0"/>
                <a:cs typeface="Times New Roman" panose="02020603050405020304" pitchFamily="18" charset="0"/>
              </a:rPr>
              <a:t> штурм;</a:t>
            </a:r>
          </a:p>
          <a:p>
            <a:pPr marL="285750" indent="-285750">
              <a:buFont typeface="Arial" panose="020B0604020202020204" pitchFamily="34" charset="0"/>
              <a:buChar char="•"/>
            </a:pPr>
            <a:r>
              <a:rPr lang="ru-RU" dirty="0" err="1">
                <a:solidFill>
                  <a:prstClr val="white"/>
                </a:solidFill>
                <a:latin typeface="Times New Roman" panose="02020603050405020304" pitchFamily="18" charset="0"/>
                <a:cs typeface="Times New Roman" panose="02020603050405020304" pitchFamily="18" charset="0"/>
              </a:rPr>
              <a:t>творчі</a:t>
            </a:r>
            <a:r>
              <a:rPr lang="ru-RU" dirty="0">
                <a:solidFill>
                  <a:prstClr val="white"/>
                </a:solidFill>
                <a:latin typeface="Times New Roman" panose="02020603050405020304" pitchFamily="18" charset="0"/>
                <a:cs typeface="Times New Roman" panose="02020603050405020304" pitchFamily="18" charset="0"/>
              </a:rPr>
              <a:t> та </a:t>
            </a:r>
            <a:r>
              <a:rPr lang="ru-RU" dirty="0" err="1">
                <a:solidFill>
                  <a:prstClr val="white"/>
                </a:solidFill>
                <a:latin typeface="Times New Roman" panose="02020603050405020304" pitchFamily="18" charset="0"/>
                <a:cs typeface="Times New Roman" panose="02020603050405020304" pitchFamily="18" charset="0"/>
              </a:rPr>
              <a:t>аналітичні</a:t>
            </a:r>
            <a:r>
              <a:rPr lang="ru-RU" dirty="0">
                <a:solidFill>
                  <a:prstClr val="white"/>
                </a:solidFill>
                <a:latin typeface="Times New Roman" panose="02020603050405020304" pitchFamily="18" charset="0"/>
                <a:cs typeface="Times New Roman" panose="02020603050405020304" pitchFamily="18" charset="0"/>
              </a:rPr>
              <a:t> </a:t>
            </a:r>
            <a:r>
              <a:rPr lang="ru-RU" dirty="0" err="1">
                <a:solidFill>
                  <a:prstClr val="white"/>
                </a:solidFill>
                <a:latin typeface="Times New Roman" panose="02020603050405020304" pitchFamily="18" charset="0"/>
                <a:cs typeface="Times New Roman" panose="02020603050405020304" pitchFamily="18" charset="0"/>
              </a:rPr>
              <a:t>завдання</a:t>
            </a:r>
            <a:r>
              <a:rPr lang="ru-RU" dirty="0">
                <a:solidFill>
                  <a:prstClr val="white"/>
                </a:solidFill>
                <a:latin typeface="Times New Roman" panose="02020603050405020304" pitchFamily="18" charset="0"/>
                <a:cs typeface="Times New Roman" panose="02020603050405020304" pitchFamily="18" charset="0"/>
              </a:rPr>
              <a:t> на </a:t>
            </a:r>
            <a:r>
              <a:rPr lang="ru-RU" dirty="0" err="1">
                <a:solidFill>
                  <a:prstClr val="white"/>
                </a:solidFill>
                <a:latin typeface="Times New Roman" panose="02020603050405020304" pitchFamily="18" charset="0"/>
                <a:cs typeface="Times New Roman" panose="02020603050405020304" pitchFamily="18" charset="0"/>
              </a:rPr>
              <a:t>семінарських</a:t>
            </a:r>
            <a:r>
              <a:rPr lang="ru-RU" dirty="0">
                <a:solidFill>
                  <a:prstClr val="white"/>
                </a:solidFill>
                <a:latin typeface="Times New Roman" panose="02020603050405020304" pitchFamily="18" charset="0"/>
                <a:cs typeface="Times New Roman" panose="02020603050405020304" pitchFamily="18" charset="0"/>
              </a:rPr>
              <a:t> </a:t>
            </a:r>
            <a:r>
              <a:rPr lang="ru-RU" dirty="0" err="1">
                <a:solidFill>
                  <a:prstClr val="white"/>
                </a:solidFill>
                <a:latin typeface="Times New Roman" panose="02020603050405020304" pitchFamily="18" charset="0"/>
                <a:cs typeface="Times New Roman" panose="02020603050405020304" pitchFamily="18" charset="0"/>
              </a:rPr>
              <a:t>заняттях</a:t>
            </a:r>
            <a:endParaRPr lang="ru-RU" dirty="0">
              <a:solidFill>
                <a:prstClr val="white"/>
              </a:solidFill>
              <a:latin typeface="Times New Roman" panose="02020603050405020304" pitchFamily="18" charset="0"/>
              <a:cs typeface="Times New Roman" panose="02020603050405020304" pitchFamily="18" charset="0"/>
            </a:endParaRPr>
          </a:p>
          <a:p>
            <a:endParaRPr lang="uk-UA" dirty="0">
              <a:solidFill>
                <a:prstClr val="black"/>
              </a:solidFill>
            </a:endParaRPr>
          </a:p>
        </p:txBody>
      </p:sp>
    </p:spTree>
    <p:extLst>
      <p:ext uri="{BB962C8B-B14F-4D97-AF65-F5344CB8AC3E}">
        <p14:creationId xmlns:p14="http://schemas.microsoft.com/office/powerpoint/2010/main" val="62006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g1f4b0a1c423_0_577"/>
          <p:cNvPicPr preferRelativeResize="0"/>
          <p:nvPr/>
        </p:nvPicPr>
        <p:blipFill rotWithShape="1">
          <a:blip r:embed="rId3">
            <a:alphaModFix amt="94000"/>
            <a:extLst>
              <a:ext uri="{BEBA8EAE-BF5A-486C-A8C5-ECC9F3942E4B}">
                <a14:imgProps xmlns:a14="http://schemas.microsoft.com/office/drawing/2010/main">
                  <a14:imgLayer r:embed="rId4">
                    <a14:imgEffect>
                      <a14:backgroundRemoval t="0" b="100000" l="0" r="100000"/>
                    </a14:imgEffect>
                  </a14:imgLayer>
                </a14:imgProps>
              </a:ext>
            </a:extLst>
          </a:blip>
          <a:srcRect b="17581"/>
          <a:stretch/>
        </p:blipFill>
        <p:spPr>
          <a:xfrm>
            <a:off x="-12700" y="3285196"/>
            <a:ext cx="3864620" cy="3572933"/>
          </a:xfrm>
          <a:prstGeom prst="rect">
            <a:avLst/>
          </a:prstGeom>
          <a:noFill/>
          <a:ln w="9525" cap="flat" cmpd="sng">
            <a:solidFill>
              <a:srgbClr val="F7F7F6"/>
            </a:solidFill>
            <a:prstDash val="solid"/>
            <a:round/>
            <a:headEnd type="none" w="sm" len="sm"/>
            <a:tailEnd type="none" w="sm" len="sm"/>
          </a:ln>
          <a:effectLst/>
        </p:spPr>
      </p:pic>
      <p:sp>
        <p:nvSpPr>
          <p:cNvPr id="74" name="Google Shape;74;g1f4b0a1c423_0_577"/>
          <p:cNvSpPr txBox="1">
            <a:spLocks noGrp="1"/>
          </p:cNvSpPr>
          <p:nvPr>
            <p:ph type="title"/>
          </p:nvPr>
        </p:nvSpPr>
        <p:spPr>
          <a:xfrm>
            <a:off x="395536" y="476672"/>
            <a:ext cx="9156700" cy="778933"/>
          </a:xfrm>
          <a:prstGeom prst="rect">
            <a:avLst/>
          </a:prstGeom>
          <a:noFill/>
          <a:ln>
            <a:noFill/>
          </a:ln>
        </p:spPr>
        <p:txBody>
          <a:bodyPr spcFirstLastPara="1" wrap="square" lIns="0" tIns="0" rIns="0" bIns="0" anchor="b" anchorCtr="0">
            <a:noAutofit/>
          </a:bodyPr>
          <a:lstStyle/>
          <a:p>
            <a:r>
              <a:rPr lang="ru-RU" dirty="0" err="1"/>
              <a:t>Політична</a:t>
            </a:r>
            <a:r>
              <a:rPr lang="ru-RU" dirty="0"/>
              <a:t> </a:t>
            </a:r>
            <a:r>
              <a:rPr lang="ru-RU" dirty="0" err="1"/>
              <a:t>журналістика</a:t>
            </a:r>
            <a:r>
              <a:rPr lang="ru-RU" dirty="0"/>
              <a:t> та </a:t>
            </a:r>
            <a:r>
              <a:rPr lang="ru-RU" dirty="0" err="1"/>
              <a:t>політична</a:t>
            </a:r>
            <a:r>
              <a:rPr lang="ru-RU" dirty="0"/>
              <a:t> </a:t>
            </a:r>
            <a:r>
              <a:rPr lang="ru-RU" dirty="0" err="1" smtClean="0"/>
              <a:t>інформація</a:t>
            </a:r>
            <a:r>
              <a:rPr lang="ru-RU" dirty="0" smtClean="0"/>
              <a:t/>
            </a:r>
            <a:br>
              <a:rPr lang="ru-RU" dirty="0" smtClean="0"/>
            </a:br>
            <a:r>
              <a:rPr lang="ru-RU" sz="1800" dirty="0" smtClean="0"/>
              <a:t>(</a:t>
            </a:r>
            <a:r>
              <a:rPr lang="ru-RU" sz="1800" dirty="0" err="1" smtClean="0"/>
              <a:t>викладач</a:t>
            </a:r>
            <a:r>
              <a:rPr lang="ru-RU" sz="1800" dirty="0" smtClean="0"/>
              <a:t> Руда Леся </a:t>
            </a:r>
            <a:r>
              <a:rPr lang="ru-RU" sz="1800" dirty="0" err="1" smtClean="0"/>
              <a:t>Андріївна</a:t>
            </a:r>
            <a:r>
              <a:rPr lang="ru-RU" sz="1800" dirty="0" smtClean="0"/>
              <a:t>)</a:t>
            </a:r>
            <a:endParaRPr sz="1800" dirty="0"/>
          </a:p>
        </p:txBody>
      </p:sp>
      <p:sp>
        <p:nvSpPr>
          <p:cNvPr id="75" name="Google Shape;75;g1f4b0a1c423_0_577"/>
          <p:cNvSpPr txBox="1">
            <a:spLocks noGrp="1"/>
          </p:cNvSpPr>
          <p:nvPr>
            <p:ph type="body" idx="4294967295"/>
          </p:nvPr>
        </p:nvSpPr>
        <p:spPr>
          <a:xfrm>
            <a:off x="2006601" y="885826"/>
            <a:ext cx="7137400" cy="3071284"/>
          </a:xfrm>
          <a:prstGeom prst="rect">
            <a:avLst/>
          </a:prstGeom>
          <a:noFill/>
          <a:ln>
            <a:noFill/>
          </a:ln>
        </p:spPr>
        <p:txBody>
          <a:bodyPr spcFirstLastPara="1" wrap="square" lIns="0" tIns="171450" rIns="0" bIns="0" anchor="b" anchorCtr="0">
            <a:noAutofit/>
          </a:bodyPr>
          <a:lstStyle/>
          <a:p>
            <a:pPr marL="0" marR="0" lvl="0" indent="0" algn="l" rtl="0">
              <a:lnSpc>
                <a:spcPct val="60000"/>
              </a:lnSpc>
              <a:spcBef>
                <a:spcPts val="1700"/>
              </a:spcBef>
              <a:spcAft>
                <a:spcPts val="0"/>
              </a:spcAft>
              <a:buSzPts val="1530"/>
              <a:buNone/>
            </a:pPr>
            <a:endParaRPr sz="1775" dirty="0">
              <a:solidFill>
                <a:srgbClr val="000000"/>
              </a:solidFill>
            </a:endParaRPr>
          </a:p>
          <a:p>
            <a:pPr marL="457200" marR="0" lvl="0" indent="-349250" algn="l" rtl="0">
              <a:lnSpc>
                <a:spcPct val="80000"/>
              </a:lnSpc>
              <a:spcBef>
                <a:spcPts val="0"/>
              </a:spcBef>
              <a:spcAft>
                <a:spcPts val="0"/>
              </a:spcAft>
              <a:buClr>
                <a:srgbClr val="000000"/>
              </a:buClr>
              <a:buSzPts val="1900"/>
              <a:buFont typeface="Franklin Gothic"/>
              <a:buChar char="•"/>
            </a:pPr>
            <a:r>
              <a:rPr lang="ru-RU" sz="1900" dirty="0" err="1">
                <a:solidFill>
                  <a:srgbClr val="000000"/>
                </a:solidFill>
                <a:latin typeface="Franklin Gothic"/>
                <a:ea typeface="Franklin Gothic"/>
                <a:cs typeface="Franklin Gothic"/>
                <a:sym typeface="Franklin Gothic"/>
              </a:rPr>
              <a:t>Розвиток</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дослідницьких</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навичок</a:t>
            </a:r>
            <a:r>
              <a:rPr lang="ru-RU" sz="1900" dirty="0">
                <a:solidFill>
                  <a:srgbClr val="000000"/>
                </a:solidFill>
                <a:latin typeface="Franklin Gothic"/>
                <a:ea typeface="Franklin Gothic"/>
                <a:cs typeface="Franklin Gothic"/>
                <a:sym typeface="Franklin Gothic"/>
              </a:rPr>
              <a:t> та </a:t>
            </a:r>
            <a:r>
              <a:rPr lang="ru-RU" sz="1900" dirty="0" err="1">
                <a:solidFill>
                  <a:srgbClr val="000000"/>
                </a:solidFill>
                <a:latin typeface="Franklin Gothic"/>
                <a:ea typeface="Franklin Gothic"/>
                <a:cs typeface="Franklin Gothic"/>
                <a:sym typeface="Franklin Gothic"/>
              </a:rPr>
              <a:t>здатності</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роботи</a:t>
            </a:r>
            <a:r>
              <a:rPr lang="ru-RU" sz="1900" dirty="0">
                <a:solidFill>
                  <a:srgbClr val="000000"/>
                </a:solidFill>
                <a:latin typeface="Franklin Gothic"/>
                <a:ea typeface="Franklin Gothic"/>
                <a:cs typeface="Franklin Gothic"/>
                <a:sym typeface="Franklin Gothic"/>
              </a:rPr>
              <a:t> в </a:t>
            </a:r>
            <a:r>
              <a:rPr lang="ru-RU" sz="1900" dirty="0" err="1">
                <a:solidFill>
                  <a:srgbClr val="000000"/>
                </a:solidFill>
                <a:latin typeface="Franklin Gothic"/>
                <a:ea typeface="Franklin Gothic"/>
                <a:cs typeface="Franklin Gothic"/>
                <a:sym typeface="Franklin Gothic"/>
              </a:rPr>
              <a:t>команді</a:t>
            </a:r>
            <a:r>
              <a:rPr lang="ru-RU" sz="1900" dirty="0">
                <a:solidFill>
                  <a:srgbClr val="000000"/>
                </a:solidFill>
                <a:latin typeface="Franklin Gothic"/>
                <a:ea typeface="Franklin Gothic"/>
                <a:cs typeface="Franklin Gothic"/>
                <a:sym typeface="Franklin Gothic"/>
              </a:rPr>
              <a:t>.</a:t>
            </a:r>
            <a:endParaRPr sz="1900" dirty="0">
              <a:solidFill>
                <a:srgbClr val="000000"/>
              </a:solidFill>
              <a:latin typeface="Franklin Gothic"/>
              <a:ea typeface="Franklin Gothic"/>
              <a:cs typeface="Franklin Gothic"/>
              <a:sym typeface="Franklin Gothic"/>
            </a:endParaRPr>
          </a:p>
          <a:p>
            <a:pPr marL="457200" marR="0" lvl="0" indent="-349250" algn="l" rtl="0">
              <a:lnSpc>
                <a:spcPct val="80000"/>
              </a:lnSpc>
              <a:spcBef>
                <a:spcPts val="0"/>
              </a:spcBef>
              <a:spcAft>
                <a:spcPts val="0"/>
              </a:spcAft>
              <a:buClr>
                <a:srgbClr val="000000"/>
              </a:buClr>
              <a:buSzPts val="1900"/>
              <a:buFont typeface="Franklin Gothic"/>
              <a:buChar char="•"/>
            </a:pPr>
            <a:r>
              <a:rPr lang="ru-RU" sz="1900" dirty="0" err="1" smtClean="0">
                <a:solidFill>
                  <a:srgbClr val="000000"/>
                </a:solidFill>
                <a:latin typeface="Franklin Gothic"/>
                <a:ea typeface="Franklin Gothic"/>
                <a:cs typeface="Franklin Gothic"/>
                <a:sym typeface="Franklin Gothic"/>
              </a:rPr>
              <a:t>Здатність</a:t>
            </a:r>
            <a:r>
              <a:rPr lang="ru-RU" sz="1900" dirty="0" smtClean="0">
                <a:solidFill>
                  <a:srgbClr val="000000"/>
                </a:solidFill>
                <a:latin typeface="Franklin Gothic"/>
                <a:ea typeface="Franklin Gothic"/>
                <a:cs typeface="Franklin Gothic"/>
                <a:sym typeface="Franklin Gothic"/>
              </a:rPr>
              <a:t> </a:t>
            </a:r>
            <a:r>
              <a:rPr lang="ru-RU" sz="1900" dirty="0" err="1" smtClean="0">
                <a:solidFill>
                  <a:srgbClr val="000000"/>
                </a:solidFill>
                <a:latin typeface="Franklin Gothic"/>
                <a:ea typeface="Franklin Gothic"/>
                <a:cs typeface="Franklin Gothic"/>
                <a:sym typeface="Franklin Gothic"/>
              </a:rPr>
              <a:t>використовувати</a:t>
            </a:r>
            <a:r>
              <a:rPr lang="ru-RU" sz="1900" dirty="0" smtClean="0">
                <a:solidFill>
                  <a:srgbClr val="000000"/>
                </a:solidFill>
                <a:latin typeface="Franklin Gothic"/>
                <a:ea typeface="Franklin Gothic"/>
                <a:cs typeface="Franklin Gothic"/>
                <a:sym typeface="Franklin Gothic"/>
              </a:rPr>
              <a:t> </a:t>
            </a:r>
            <a:r>
              <a:rPr lang="ru-RU" sz="1900" dirty="0" err="1" smtClean="0">
                <a:solidFill>
                  <a:srgbClr val="000000"/>
                </a:solidFill>
                <a:latin typeface="Franklin Gothic"/>
                <a:ea typeface="Franklin Gothic"/>
                <a:cs typeface="Franklin Gothic"/>
                <a:sym typeface="Franklin Gothic"/>
              </a:rPr>
              <a:t>різні</a:t>
            </a:r>
            <a:r>
              <a:rPr lang="ru-RU" sz="1900" dirty="0" smtClean="0">
                <a:solidFill>
                  <a:srgbClr val="000000"/>
                </a:solidFill>
                <a:latin typeface="Franklin Gothic"/>
                <a:ea typeface="Franklin Gothic"/>
                <a:cs typeface="Franklin Gothic"/>
                <a:sym typeface="Franklin Gothic"/>
              </a:rPr>
              <a:t> </a:t>
            </a:r>
            <a:r>
              <a:rPr lang="ru-RU" sz="1900" dirty="0" err="1" smtClean="0">
                <a:solidFill>
                  <a:srgbClr val="000000"/>
                </a:solidFill>
                <a:latin typeface="Franklin Gothic"/>
                <a:ea typeface="Franklin Gothic"/>
                <a:cs typeface="Franklin Gothic"/>
                <a:sym typeface="Franklin Gothic"/>
              </a:rPr>
              <a:t>моделі</a:t>
            </a:r>
            <a:r>
              <a:rPr lang="ru-RU" sz="1900" dirty="0" smtClean="0">
                <a:solidFill>
                  <a:srgbClr val="000000"/>
                </a:solidFill>
                <a:latin typeface="Franklin Gothic"/>
                <a:ea typeface="Franklin Gothic"/>
                <a:cs typeface="Franklin Gothic"/>
                <a:sym typeface="Franklin Gothic"/>
              </a:rPr>
              <a:t> </a:t>
            </a:r>
            <a:r>
              <a:rPr lang="ru-RU" sz="1900" dirty="0" err="1" smtClean="0">
                <a:solidFill>
                  <a:srgbClr val="000000"/>
                </a:solidFill>
                <a:latin typeface="Franklin Gothic"/>
                <a:ea typeface="Franklin Gothic"/>
                <a:cs typeface="Franklin Gothic"/>
                <a:sym typeface="Franklin Gothic"/>
              </a:rPr>
              <a:t>відносин</a:t>
            </a:r>
            <a:r>
              <a:rPr lang="ru-RU" sz="1900" dirty="0" smtClean="0">
                <a:solidFill>
                  <a:srgbClr val="000000"/>
                </a:solidFill>
                <a:latin typeface="Franklin Gothic"/>
                <a:ea typeface="Franklin Gothic"/>
                <a:cs typeface="Franklin Gothic"/>
                <a:sym typeface="Franklin Gothic"/>
              </a:rPr>
              <a:t> ЗМІ та </a:t>
            </a:r>
            <a:r>
              <a:rPr lang="ru-RU" sz="1900" dirty="0" err="1" smtClean="0">
                <a:solidFill>
                  <a:srgbClr val="000000"/>
                </a:solidFill>
                <a:latin typeface="Franklin Gothic"/>
                <a:ea typeface="Franklin Gothic"/>
                <a:cs typeface="Franklin Gothic"/>
                <a:sym typeface="Franklin Gothic"/>
              </a:rPr>
              <a:t>політики</a:t>
            </a:r>
            <a:r>
              <a:rPr lang="ru-RU" sz="1900" dirty="0" smtClean="0">
                <a:solidFill>
                  <a:srgbClr val="000000"/>
                </a:solidFill>
                <a:latin typeface="Franklin Gothic"/>
                <a:ea typeface="Franklin Gothic"/>
                <a:cs typeface="Franklin Gothic"/>
                <a:sym typeface="Franklin Gothic"/>
              </a:rPr>
              <a:t>.</a:t>
            </a:r>
            <a:endParaRPr sz="1900" dirty="0" smtClean="0">
              <a:solidFill>
                <a:srgbClr val="000000"/>
              </a:solidFill>
              <a:latin typeface="Franklin Gothic"/>
              <a:ea typeface="Franklin Gothic"/>
              <a:cs typeface="Franklin Gothic"/>
              <a:sym typeface="Franklin Gothic"/>
            </a:endParaRPr>
          </a:p>
          <a:p>
            <a:pPr marL="457200" marR="0" lvl="0" indent="-349250" algn="l" rtl="0">
              <a:lnSpc>
                <a:spcPct val="80000"/>
              </a:lnSpc>
              <a:spcBef>
                <a:spcPts val="0"/>
              </a:spcBef>
              <a:spcAft>
                <a:spcPts val="0"/>
              </a:spcAft>
              <a:buClr>
                <a:srgbClr val="000000"/>
              </a:buClr>
              <a:buSzPts val="1900"/>
              <a:buFont typeface="Franklin Gothic"/>
              <a:buChar char="•"/>
            </a:pPr>
            <a:r>
              <a:rPr lang="ru-RU" sz="1900" dirty="0" err="1" smtClean="0">
                <a:solidFill>
                  <a:srgbClr val="000000"/>
                </a:solidFill>
                <a:latin typeface="Franklin Gothic"/>
                <a:ea typeface="Franklin Gothic"/>
                <a:cs typeface="Franklin Gothic"/>
                <a:sym typeface="Franklin Gothic"/>
              </a:rPr>
              <a:t>Здатність</a:t>
            </a:r>
            <a:r>
              <a:rPr lang="ru-RU" sz="1900" dirty="0" smtClean="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аналізувати</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різні</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аспекти</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впливу</a:t>
            </a:r>
            <a:r>
              <a:rPr lang="ru-RU" sz="1900" dirty="0">
                <a:solidFill>
                  <a:srgbClr val="000000"/>
                </a:solidFill>
                <a:latin typeface="Franklin Gothic"/>
                <a:ea typeface="Franklin Gothic"/>
                <a:cs typeface="Franklin Gothic"/>
                <a:sym typeface="Franklin Gothic"/>
              </a:rPr>
              <a:t> ЗМІ на </a:t>
            </a:r>
            <a:r>
              <a:rPr lang="ru-RU" sz="1900" dirty="0" err="1">
                <a:solidFill>
                  <a:srgbClr val="000000"/>
                </a:solidFill>
                <a:latin typeface="Franklin Gothic"/>
                <a:ea typeface="Franklin Gothic"/>
                <a:cs typeface="Franklin Gothic"/>
                <a:sym typeface="Franklin Gothic"/>
              </a:rPr>
              <a:t>політичну</a:t>
            </a:r>
            <a:r>
              <a:rPr lang="ru-RU" sz="1900" dirty="0">
                <a:solidFill>
                  <a:srgbClr val="000000"/>
                </a:solidFill>
                <a:latin typeface="Franklin Gothic"/>
                <a:ea typeface="Franklin Gothic"/>
                <a:cs typeface="Franklin Gothic"/>
                <a:sym typeface="Franklin Gothic"/>
              </a:rPr>
              <a:t> сферу.</a:t>
            </a:r>
            <a:endParaRPr sz="1900" dirty="0">
              <a:solidFill>
                <a:srgbClr val="000000"/>
              </a:solidFill>
              <a:latin typeface="Franklin Gothic"/>
              <a:ea typeface="Franklin Gothic"/>
              <a:cs typeface="Franklin Gothic"/>
              <a:sym typeface="Franklin Gothic"/>
            </a:endParaRPr>
          </a:p>
          <a:p>
            <a:pPr marL="457200" marR="0" lvl="0" indent="-349250" algn="l" rtl="0">
              <a:lnSpc>
                <a:spcPct val="80000"/>
              </a:lnSpc>
              <a:spcBef>
                <a:spcPts val="0"/>
              </a:spcBef>
              <a:spcAft>
                <a:spcPts val="0"/>
              </a:spcAft>
              <a:buClr>
                <a:srgbClr val="000000"/>
              </a:buClr>
              <a:buSzPts val="1900"/>
              <a:buFont typeface="Franklin Gothic"/>
              <a:buChar char="•"/>
            </a:pPr>
            <a:r>
              <a:rPr lang="ru-RU" sz="1900" dirty="0" err="1">
                <a:solidFill>
                  <a:srgbClr val="000000"/>
                </a:solidFill>
                <a:latin typeface="Franklin Gothic"/>
                <a:ea typeface="Franklin Gothic"/>
                <a:cs typeface="Franklin Gothic"/>
                <a:sym typeface="Franklin Gothic"/>
              </a:rPr>
              <a:t>Навички</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використання</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інформаційно-комунікаційних</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технологій</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політичної</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журналістики</a:t>
            </a:r>
            <a:r>
              <a:rPr lang="ru-RU" sz="1900" dirty="0">
                <a:solidFill>
                  <a:srgbClr val="000000"/>
                </a:solidFill>
                <a:latin typeface="Franklin Gothic"/>
                <a:ea typeface="Franklin Gothic"/>
                <a:cs typeface="Franklin Gothic"/>
                <a:sym typeface="Franklin Gothic"/>
              </a:rPr>
              <a:t>.</a:t>
            </a:r>
            <a:endParaRPr sz="1900" dirty="0">
              <a:solidFill>
                <a:srgbClr val="000000"/>
              </a:solidFill>
              <a:latin typeface="Franklin Gothic"/>
              <a:ea typeface="Franklin Gothic"/>
              <a:cs typeface="Franklin Gothic"/>
              <a:sym typeface="Franklin Gothic"/>
            </a:endParaRPr>
          </a:p>
          <a:p>
            <a:pPr marL="457200" marR="0" lvl="0" indent="-349250" algn="l" rtl="0">
              <a:lnSpc>
                <a:spcPct val="80000"/>
              </a:lnSpc>
              <a:spcBef>
                <a:spcPts val="0"/>
              </a:spcBef>
              <a:spcAft>
                <a:spcPts val="0"/>
              </a:spcAft>
              <a:buClr>
                <a:srgbClr val="000000"/>
              </a:buClr>
              <a:buSzPts val="1900"/>
              <a:buFont typeface="Franklin Gothic"/>
              <a:buChar char="•"/>
            </a:pPr>
            <a:r>
              <a:rPr lang="ru-RU" sz="1900" dirty="0" err="1">
                <a:solidFill>
                  <a:srgbClr val="000000"/>
                </a:solidFill>
                <a:latin typeface="Franklin Gothic"/>
                <a:ea typeface="Franklin Gothic"/>
                <a:cs typeface="Franklin Gothic"/>
                <a:sym typeface="Franklin Gothic"/>
              </a:rPr>
              <a:t>Здатність</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розрізняти</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маніпулятивні</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прийоми</a:t>
            </a:r>
            <a:r>
              <a:rPr lang="ru-RU" sz="1900" dirty="0">
                <a:solidFill>
                  <a:srgbClr val="000000"/>
                </a:solidFill>
                <a:latin typeface="Franklin Gothic"/>
                <a:ea typeface="Franklin Gothic"/>
                <a:cs typeface="Franklin Gothic"/>
                <a:sym typeface="Franklin Gothic"/>
              </a:rPr>
              <a:t> у </a:t>
            </a:r>
            <a:r>
              <a:rPr lang="ru-RU" sz="1900" dirty="0" smtClean="0">
                <a:solidFill>
                  <a:srgbClr val="000000"/>
                </a:solidFill>
                <a:latin typeface="Franklin Gothic"/>
                <a:ea typeface="Franklin Gothic"/>
                <a:cs typeface="Franklin Gothic"/>
                <a:sym typeface="Franklin Gothic"/>
              </a:rPr>
              <a:t>ЗМІ.</a:t>
            </a:r>
            <a:endParaRPr sz="1400" dirty="0">
              <a:solidFill>
                <a:srgbClr val="000000"/>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endParaRPr sz="1900" dirty="0">
              <a:solidFill>
                <a:srgbClr val="000000"/>
              </a:solidFill>
              <a:latin typeface="Franklin Gothic"/>
              <a:ea typeface="Franklin Gothic"/>
              <a:cs typeface="Franklin Gothic"/>
              <a:sym typeface="Franklin Gothic"/>
            </a:endParaRPr>
          </a:p>
        </p:txBody>
      </p:sp>
      <p:sp>
        <p:nvSpPr>
          <p:cNvPr id="76" name="Google Shape;76;g1f4b0a1c423_0_577"/>
          <p:cNvSpPr txBox="1">
            <a:spLocks noGrp="1"/>
          </p:cNvSpPr>
          <p:nvPr>
            <p:ph type="title" idx="4294967295"/>
          </p:nvPr>
        </p:nvSpPr>
        <p:spPr>
          <a:xfrm>
            <a:off x="279440" y="1301881"/>
            <a:ext cx="1878013" cy="772583"/>
          </a:xfrm>
          <a:prstGeom prst="rect">
            <a:avLst/>
          </a:prstGeom>
          <a:noFill/>
          <a:ln>
            <a:noFill/>
          </a:ln>
        </p:spPr>
        <p:txBody>
          <a:bodyPr spcFirstLastPara="1" wrap="square" lIns="0" tIns="0" rIns="0" bIns="0" anchor="b" anchorCtr="0">
            <a:noAutofit/>
          </a:bodyPr>
          <a:lstStyle/>
          <a:p>
            <a:pPr marL="0" lvl="0" indent="0" algn="ctr" rtl="0">
              <a:lnSpc>
                <a:spcPct val="80000"/>
              </a:lnSpc>
              <a:spcBef>
                <a:spcPts val="0"/>
              </a:spcBef>
              <a:spcAft>
                <a:spcPts val="0"/>
              </a:spcAft>
              <a:buSzPts val="3300"/>
              <a:buNone/>
            </a:pPr>
            <a:r>
              <a:rPr lang="ru-RU" sz="2600" dirty="0" err="1">
                <a:solidFill>
                  <a:srgbClr val="000000"/>
                </a:solidFill>
              </a:rPr>
              <a:t>Що</a:t>
            </a:r>
            <a:r>
              <a:rPr lang="ru-RU" sz="2600" dirty="0">
                <a:solidFill>
                  <a:srgbClr val="000000"/>
                </a:solidFill>
              </a:rPr>
              <a:t> </a:t>
            </a:r>
            <a:r>
              <a:rPr lang="ru-RU" sz="2600" dirty="0" err="1">
                <a:solidFill>
                  <a:srgbClr val="000000"/>
                </a:solidFill>
              </a:rPr>
              <a:t>це</a:t>
            </a:r>
            <a:r>
              <a:rPr lang="ru-RU" sz="2600" dirty="0">
                <a:solidFill>
                  <a:srgbClr val="000000"/>
                </a:solidFill>
              </a:rPr>
              <a:t> </a:t>
            </a:r>
            <a:r>
              <a:rPr lang="ru-RU" sz="2600" dirty="0" err="1">
                <a:solidFill>
                  <a:srgbClr val="000000"/>
                </a:solidFill>
              </a:rPr>
              <a:t>мені</a:t>
            </a:r>
            <a:r>
              <a:rPr lang="ru-RU" sz="2600" dirty="0">
                <a:solidFill>
                  <a:srgbClr val="000000"/>
                </a:solidFill>
              </a:rPr>
              <a:t> </a:t>
            </a:r>
            <a:r>
              <a:rPr lang="ru-RU" sz="2600" dirty="0" err="1">
                <a:solidFill>
                  <a:srgbClr val="000000"/>
                </a:solidFill>
              </a:rPr>
              <a:t>дасть</a:t>
            </a:r>
            <a:r>
              <a:rPr lang="ru-RU" sz="2600" dirty="0">
                <a:solidFill>
                  <a:srgbClr val="000000"/>
                </a:solidFill>
              </a:rPr>
              <a:t>?</a:t>
            </a:r>
            <a:endParaRPr sz="2600" dirty="0">
              <a:solidFill>
                <a:srgbClr val="000000"/>
              </a:solidFill>
            </a:endParaRPr>
          </a:p>
        </p:txBody>
      </p:sp>
      <p:sp>
        <p:nvSpPr>
          <p:cNvPr id="77" name="Google Shape;77;g1f4b0a1c423_0_577"/>
          <p:cNvSpPr txBox="1">
            <a:spLocks noGrp="1"/>
          </p:cNvSpPr>
          <p:nvPr>
            <p:ph type="title" idx="4294967295"/>
          </p:nvPr>
        </p:nvSpPr>
        <p:spPr>
          <a:xfrm>
            <a:off x="6588288" y="3861048"/>
            <a:ext cx="1745233" cy="576064"/>
          </a:xfrm>
          <a:prstGeom prst="rect">
            <a:avLst/>
          </a:prstGeom>
          <a:noFill/>
          <a:ln>
            <a:noFill/>
          </a:ln>
        </p:spPr>
        <p:txBody>
          <a:bodyPr spcFirstLastPara="1" wrap="square" lIns="0" tIns="0" rIns="0" bIns="0" anchor="b" anchorCtr="0">
            <a:noAutofit/>
          </a:bodyPr>
          <a:lstStyle/>
          <a:p>
            <a:pPr marL="0" lvl="0" indent="0" algn="ctr" rtl="0">
              <a:lnSpc>
                <a:spcPct val="80000"/>
              </a:lnSpc>
              <a:spcBef>
                <a:spcPts val="0"/>
              </a:spcBef>
              <a:spcAft>
                <a:spcPts val="0"/>
              </a:spcAft>
              <a:buSzPts val="3300"/>
              <a:buNone/>
            </a:pPr>
            <a:r>
              <a:rPr lang="ru-RU" sz="2000" dirty="0">
                <a:solidFill>
                  <a:srgbClr val="000000"/>
                </a:solidFill>
              </a:rPr>
              <a:t>Як </a:t>
            </a:r>
            <a:r>
              <a:rPr lang="ru-RU" sz="2000" dirty="0" err="1" smtClean="0">
                <a:solidFill>
                  <a:srgbClr val="000000"/>
                </a:solidFill>
              </a:rPr>
              <a:t>проходять</a:t>
            </a:r>
            <a:r>
              <a:rPr lang="ru-RU" sz="2000" dirty="0" smtClean="0">
                <a:solidFill>
                  <a:srgbClr val="000000"/>
                </a:solidFill>
              </a:rPr>
              <a:t> </a:t>
            </a:r>
            <a:r>
              <a:rPr lang="ru-RU" sz="2000" dirty="0" err="1">
                <a:solidFill>
                  <a:srgbClr val="000000"/>
                </a:solidFill>
              </a:rPr>
              <a:t>заняття</a:t>
            </a:r>
            <a:r>
              <a:rPr lang="ru-RU" sz="2000" dirty="0">
                <a:solidFill>
                  <a:srgbClr val="000000"/>
                </a:solidFill>
              </a:rPr>
              <a:t>?</a:t>
            </a:r>
            <a:endParaRPr sz="2000" dirty="0">
              <a:solidFill>
                <a:srgbClr val="000000"/>
              </a:solidFill>
            </a:endParaRPr>
          </a:p>
        </p:txBody>
      </p:sp>
      <p:sp>
        <p:nvSpPr>
          <p:cNvPr id="78" name="Google Shape;78;g1f4b0a1c423_0_577"/>
          <p:cNvSpPr txBox="1">
            <a:spLocks noGrp="1"/>
          </p:cNvSpPr>
          <p:nvPr>
            <p:ph type="body" idx="4294967295"/>
          </p:nvPr>
        </p:nvSpPr>
        <p:spPr>
          <a:xfrm>
            <a:off x="3949701" y="4487461"/>
            <a:ext cx="5194300" cy="1989667"/>
          </a:xfrm>
          <a:prstGeom prst="rect">
            <a:avLst/>
          </a:prstGeom>
          <a:noFill/>
          <a:ln>
            <a:noFill/>
          </a:ln>
        </p:spPr>
        <p:txBody>
          <a:bodyPr spcFirstLastPara="1" wrap="square" lIns="0" tIns="171450" rIns="0" bIns="0" anchor="b" anchorCtr="0">
            <a:noAutofit/>
          </a:bodyPr>
          <a:lstStyle/>
          <a:p>
            <a:pPr marL="0" marR="0" lvl="0" indent="0" algn="l" rtl="0">
              <a:lnSpc>
                <a:spcPct val="60000"/>
              </a:lnSpc>
              <a:spcBef>
                <a:spcPts val="1700"/>
              </a:spcBef>
              <a:spcAft>
                <a:spcPts val="0"/>
              </a:spcAft>
              <a:buSzPts val="1530"/>
              <a:buNone/>
            </a:pPr>
            <a:endParaRPr sz="1775" dirty="0">
              <a:solidFill>
                <a:srgbClr val="000000"/>
              </a:solidFill>
            </a:endParaRPr>
          </a:p>
          <a:p>
            <a:pPr marL="457200" marR="0" lvl="0" indent="-349250" algn="l" rtl="0">
              <a:lnSpc>
                <a:spcPct val="80000"/>
              </a:lnSpc>
              <a:spcBef>
                <a:spcPts val="0"/>
              </a:spcBef>
              <a:spcAft>
                <a:spcPts val="0"/>
              </a:spcAft>
              <a:buClr>
                <a:srgbClr val="000000"/>
              </a:buClr>
              <a:buSzPts val="1900"/>
              <a:buFont typeface="Franklin Gothic"/>
              <a:buChar char="•"/>
            </a:pPr>
            <a:r>
              <a:rPr lang="ru-RU" sz="1900" dirty="0" err="1">
                <a:solidFill>
                  <a:srgbClr val="000000"/>
                </a:solidFill>
                <a:latin typeface="Franklin Gothic"/>
                <a:ea typeface="Franklin Gothic"/>
                <a:cs typeface="Franklin Gothic"/>
                <a:sym typeface="Franklin Gothic"/>
              </a:rPr>
              <a:t>Проблемний</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виклад</a:t>
            </a:r>
            <a:r>
              <a:rPr lang="ru-RU" sz="1900" dirty="0">
                <a:solidFill>
                  <a:srgbClr val="000000"/>
                </a:solidFill>
                <a:latin typeface="Franklin Gothic"/>
                <a:ea typeface="Franklin Gothic"/>
                <a:cs typeface="Franklin Gothic"/>
                <a:sym typeface="Franklin Gothic"/>
              </a:rPr>
              <a:t> теоретичного </a:t>
            </a:r>
            <a:r>
              <a:rPr lang="ru-RU" sz="1900" dirty="0" err="1">
                <a:solidFill>
                  <a:srgbClr val="000000"/>
                </a:solidFill>
                <a:latin typeface="Franklin Gothic"/>
                <a:ea typeface="Franklin Gothic"/>
                <a:cs typeface="Franklin Gothic"/>
                <a:sym typeface="Franklin Gothic"/>
              </a:rPr>
              <a:t>матеріалу</a:t>
            </a:r>
            <a:r>
              <a:rPr lang="ru-RU" sz="1900" dirty="0">
                <a:solidFill>
                  <a:srgbClr val="000000"/>
                </a:solidFill>
                <a:latin typeface="Franklin Gothic"/>
                <a:ea typeface="Franklin Gothic"/>
                <a:cs typeface="Franklin Gothic"/>
                <a:sym typeface="Franklin Gothic"/>
              </a:rPr>
              <a:t>”</a:t>
            </a:r>
            <a:endParaRPr sz="1900" dirty="0">
              <a:solidFill>
                <a:srgbClr val="000000"/>
              </a:solidFill>
              <a:latin typeface="Franklin Gothic"/>
              <a:ea typeface="Franklin Gothic"/>
              <a:cs typeface="Franklin Gothic"/>
              <a:sym typeface="Franklin Gothic"/>
            </a:endParaRPr>
          </a:p>
          <a:p>
            <a:pPr marL="457200" marR="0" lvl="0" indent="-349250" algn="l" rtl="0">
              <a:lnSpc>
                <a:spcPct val="80000"/>
              </a:lnSpc>
              <a:spcBef>
                <a:spcPts val="0"/>
              </a:spcBef>
              <a:spcAft>
                <a:spcPts val="0"/>
              </a:spcAft>
              <a:buClr>
                <a:srgbClr val="000000"/>
              </a:buClr>
              <a:buSzPts val="1900"/>
              <a:buFont typeface="Franklin Gothic"/>
              <a:buChar char="•"/>
            </a:pPr>
            <a:r>
              <a:rPr lang="ru-RU" sz="1900" dirty="0" err="1">
                <a:solidFill>
                  <a:srgbClr val="000000"/>
                </a:solidFill>
                <a:latin typeface="Franklin Gothic"/>
                <a:ea typeface="Franklin Gothic"/>
                <a:cs typeface="Franklin Gothic"/>
                <a:sym typeface="Franklin Gothic"/>
              </a:rPr>
              <a:t>Творчі</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завдання</a:t>
            </a:r>
            <a:r>
              <a:rPr lang="ru-RU" sz="1900" dirty="0">
                <a:solidFill>
                  <a:srgbClr val="000000"/>
                </a:solidFill>
                <a:latin typeface="Franklin Gothic"/>
                <a:ea typeface="Franklin Gothic"/>
                <a:cs typeface="Franklin Gothic"/>
                <a:sym typeface="Franklin Gothic"/>
              </a:rPr>
              <a:t> на </a:t>
            </a:r>
            <a:r>
              <a:rPr lang="ru-RU" sz="1900" dirty="0" err="1">
                <a:solidFill>
                  <a:srgbClr val="000000"/>
                </a:solidFill>
                <a:latin typeface="Franklin Gothic"/>
                <a:ea typeface="Franklin Gothic"/>
                <a:cs typeface="Franklin Gothic"/>
                <a:sym typeface="Franklin Gothic"/>
              </a:rPr>
              <a:t>семінарських</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заняттях</a:t>
            </a:r>
            <a:r>
              <a:rPr lang="ru-RU" sz="1900" dirty="0">
                <a:solidFill>
                  <a:srgbClr val="000000"/>
                </a:solidFill>
                <a:latin typeface="Franklin Gothic"/>
                <a:ea typeface="Franklin Gothic"/>
                <a:cs typeface="Franklin Gothic"/>
                <a:sym typeface="Franklin Gothic"/>
              </a:rPr>
              <a:t>;</a:t>
            </a:r>
            <a:endParaRPr sz="1900" dirty="0">
              <a:solidFill>
                <a:srgbClr val="000000"/>
              </a:solidFill>
              <a:latin typeface="Franklin Gothic"/>
              <a:ea typeface="Franklin Gothic"/>
              <a:cs typeface="Franklin Gothic"/>
              <a:sym typeface="Franklin Gothic"/>
            </a:endParaRPr>
          </a:p>
          <a:p>
            <a:pPr marL="457200" marR="0" lvl="0" indent="-349250" algn="l" rtl="0">
              <a:lnSpc>
                <a:spcPct val="80000"/>
              </a:lnSpc>
              <a:spcBef>
                <a:spcPts val="0"/>
              </a:spcBef>
              <a:spcAft>
                <a:spcPts val="0"/>
              </a:spcAft>
              <a:buClr>
                <a:srgbClr val="000000"/>
              </a:buClr>
              <a:buSzPts val="1900"/>
              <a:buFont typeface="Franklin Gothic"/>
              <a:buChar char="•"/>
            </a:pPr>
            <a:r>
              <a:rPr lang="ru-RU" sz="1900" dirty="0" err="1">
                <a:solidFill>
                  <a:srgbClr val="000000"/>
                </a:solidFill>
                <a:latin typeface="Franklin Gothic"/>
                <a:ea typeface="Franklin Gothic"/>
                <a:cs typeface="Franklin Gothic"/>
                <a:sym typeface="Franklin Gothic"/>
              </a:rPr>
              <a:t>Аналітичні</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завдання</a:t>
            </a:r>
            <a:r>
              <a:rPr lang="ru-RU" sz="1900" dirty="0">
                <a:solidFill>
                  <a:srgbClr val="000000"/>
                </a:solidFill>
                <a:latin typeface="Franklin Gothic"/>
                <a:ea typeface="Franklin Gothic"/>
                <a:cs typeface="Franklin Gothic"/>
                <a:sym typeface="Franklin Gothic"/>
              </a:rPr>
              <a:t>;</a:t>
            </a:r>
            <a:endParaRPr sz="1900" dirty="0">
              <a:solidFill>
                <a:srgbClr val="000000"/>
              </a:solidFill>
              <a:latin typeface="Franklin Gothic"/>
              <a:ea typeface="Franklin Gothic"/>
              <a:cs typeface="Franklin Gothic"/>
              <a:sym typeface="Franklin Gothic"/>
            </a:endParaRPr>
          </a:p>
          <a:p>
            <a:pPr marL="457200" marR="0" lvl="0" indent="-349250" algn="l" rtl="0">
              <a:lnSpc>
                <a:spcPct val="80000"/>
              </a:lnSpc>
              <a:spcBef>
                <a:spcPts val="0"/>
              </a:spcBef>
              <a:spcAft>
                <a:spcPts val="0"/>
              </a:spcAft>
              <a:buClr>
                <a:srgbClr val="000000"/>
              </a:buClr>
              <a:buSzPts val="1900"/>
              <a:buFont typeface="Franklin Gothic"/>
              <a:buChar char="•"/>
            </a:pPr>
            <a:r>
              <a:rPr lang="ru-RU" sz="1900" dirty="0" err="1">
                <a:solidFill>
                  <a:srgbClr val="000000"/>
                </a:solidFill>
                <a:latin typeface="Franklin Gothic"/>
                <a:ea typeface="Franklin Gothic"/>
                <a:cs typeface="Franklin Gothic"/>
                <a:sym typeface="Franklin Gothic"/>
              </a:rPr>
              <a:t>Дискусії</a:t>
            </a:r>
            <a:r>
              <a:rPr lang="ru-RU" sz="1900" dirty="0">
                <a:solidFill>
                  <a:srgbClr val="000000"/>
                </a:solidFill>
                <a:latin typeface="Franklin Gothic"/>
                <a:ea typeface="Franklin Gothic"/>
                <a:cs typeface="Franklin Gothic"/>
                <a:sym typeface="Franklin Gothic"/>
              </a:rPr>
              <a:t> та </a:t>
            </a:r>
            <a:r>
              <a:rPr lang="ru-RU" sz="1900" dirty="0" err="1">
                <a:solidFill>
                  <a:srgbClr val="000000"/>
                </a:solidFill>
                <a:latin typeface="Franklin Gothic"/>
                <a:ea typeface="Franklin Gothic"/>
                <a:cs typeface="Franklin Gothic"/>
                <a:sym typeface="Franklin Gothic"/>
              </a:rPr>
              <a:t>дебати</a:t>
            </a:r>
            <a:r>
              <a:rPr lang="ru-RU" sz="1900" dirty="0">
                <a:solidFill>
                  <a:srgbClr val="000000"/>
                </a:solidFill>
                <a:latin typeface="Franklin Gothic"/>
                <a:ea typeface="Franklin Gothic"/>
                <a:cs typeface="Franklin Gothic"/>
                <a:sym typeface="Franklin Gothic"/>
              </a:rPr>
              <a:t>;</a:t>
            </a:r>
            <a:endParaRPr sz="1900" dirty="0">
              <a:solidFill>
                <a:srgbClr val="000000"/>
              </a:solidFill>
              <a:latin typeface="Franklin Gothic"/>
              <a:ea typeface="Franklin Gothic"/>
              <a:cs typeface="Franklin Gothic"/>
              <a:sym typeface="Franklin Gothic"/>
            </a:endParaRPr>
          </a:p>
          <a:p>
            <a:pPr marL="457200" marR="0" lvl="0" indent="-349250" algn="l" rtl="0">
              <a:lnSpc>
                <a:spcPct val="80000"/>
              </a:lnSpc>
              <a:spcBef>
                <a:spcPts val="0"/>
              </a:spcBef>
              <a:spcAft>
                <a:spcPts val="0"/>
              </a:spcAft>
              <a:buClr>
                <a:srgbClr val="000000"/>
              </a:buClr>
              <a:buSzPts val="1900"/>
              <a:buFont typeface="Franklin Gothic"/>
              <a:buChar char="•"/>
            </a:pPr>
            <a:r>
              <a:rPr lang="ru-RU" sz="1900" dirty="0" err="1">
                <a:solidFill>
                  <a:srgbClr val="000000"/>
                </a:solidFill>
                <a:latin typeface="Franklin Gothic"/>
                <a:ea typeface="Franklin Gothic"/>
                <a:cs typeface="Franklin Gothic"/>
                <a:sym typeface="Franklin Gothic"/>
              </a:rPr>
              <a:t>Ігрове</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перевтілення</a:t>
            </a:r>
            <a:r>
              <a:rPr lang="ru-RU" sz="1900" dirty="0">
                <a:solidFill>
                  <a:srgbClr val="000000"/>
                </a:solidFill>
                <a:latin typeface="Franklin Gothic"/>
                <a:ea typeface="Franklin Gothic"/>
                <a:cs typeface="Franklin Gothic"/>
                <a:sym typeface="Franklin Gothic"/>
              </a:rPr>
              <a:t> та </a:t>
            </a:r>
            <a:r>
              <a:rPr lang="ru-RU" sz="1900" dirty="0" err="1">
                <a:solidFill>
                  <a:srgbClr val="000000"/>
                </a:solidFill>
                <a:latin typeface="Franklin Gothic"/>
                <a:ea typeface="Franklin Gothic"/>
                <a:cs typeface="Franklin Gothic"/>
                <a:sym typeface="Franklin Gothic"/>
              </a:rPr>
              <a:t>мозковий</a:t>
            </a:r>
            <a:r>
              <a:rPr lang="ru-RU" sz="1900" dirty="0">
                <a:solidFill>
                  <a:srgbClr val="000000"/>
                </a:solidFill>
                <a:latin typeface="Franklin Gothic"/>
                <a:ea typeface="Franklin Gothic"/>
                <a:cs typeface="Franklin Gothic"/>
                <a:sym typeface="Franklin Gothic"/>
              </a:rPr>
              <a:t> штурм;</a:t>
            </a:r>
            <a:endParaRPr sz="1900" dirty="0">
              <a:solidFill>
                <a:srgbClr val="000000"/>
              </a:solidFill>
              <a:latin typeface="Franklin Gothic"/>
              <a:ea typeface="Franklin Gothic"/>
              <a:cs typeface="Franklin Gothic"/>
              <a:sym typeface="Franklin Gothic"/>
            </a:endParaRPr>
          </a:p>
          <a:p>
            <a:pPr marL="457200" marR="0" lvl="0" indent="-349250" algn="l" rtl="0">
              <a:lnSpc>
                <a:spcPct val="80000"/>
              </a:lnSpc>
              <a:spcBef>
                <a:spcPts val="0"/>
              </a:spcBef>
              <a:spcAft>
                <a:spcPts val="0"/>
              </a:spcAft>
              <a:buClr>
                <a:srgbClr val="000000"/>
              </a:buClr>
              <a:buSzPts val="1900"/>
              <a:buFont typeface="Franklin Gothic"/>
              <a:buChar char="•"/>
            </a:pPr>
            <a:r>
              <a:rPr lang="ru-RU" sz="1900" dirty="0" err="1">
                <a:solidFill>
                  <a:srgbClr val="000000"/>
                </a:solidFill>
                <a:latin typeface="Franklin Gothic"/>
                <a:ea typeface="Franklin Gothic"/>
                <a:cs typeface="Franklin Gothic"/>
                <a:sym typeface="Franklin Gothic"/>
              </a:rPr>
              <a:t>Моделювання</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професійної</a:t>
            </a:r>
            <a:r>
              <a:rPr lang="ru-RU" sz="1900" dirty="0">
                <a:solidFill>
                  <a:srgbClr val="000000"/>
                </a:solidFill>
                <a:latin typeface="Franklin Gothic"/>
                <a:ea typeface="Franklin Gothic"/>
                <a:cs typeface="Franklin Gothic"/>
                <a:sym typeface="Franklin Gothic"/>
              </a:rPr>
              <a:t> </a:t>
            </a:r>
            <a:r>
              <a:rPr lang="ru-RU" sz="1900" dirty="0" err="1">
                <a:solidFill>
                  <a:srgbClr val="000000"/>
                </a:solidFill>
                <a:latin typeface="Franklin Gothic"/>
                <a:ea typeface="Franklin Gothic"/>
                <a:cs typeface="Franklin Gothic"/>
                <a:sym typeface="Franklin Gothic"/>
              </a:rPr>
              <a:t>діяльності</a:t>
            </a:r>
            <a:endParaRPr sz="1900" dirty="0">
              <a:solidFill>
                <a:srgbClr val="000000"/>
              </a:solidFill>
              <a:latin typeface="Franklin Gothic"/>
              <a:ea typeface="Franklin Gothic"/>
              <a:cs typeface="Franklin Gothic"/>
              <a:sym typeface="Franklin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1901" y="4260973"/>
            <a:ext cx="3671245" cy="2264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98" y="526266"/>
            <a:ext cx="1894622" cy="189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914139" y="116632"/>
            <a:ext cx="5598007" cy="1169551"/>
          </a:xfrm>
          <a:prstGeom prst="rect">
            <a:avLst/>
          </a:prstGeom>
        </p:spPr>
        <p:txBody>
          <a:bodyPr wrap="none">
            <a:spAutoFit/>
          </a:bodyPr>
          <a:lstStyle/>
          <a:p>
            <a:pPr algn="ctr"/>
            <a:r>
              <a:rPr lang="uk-UA" sz="5400" dirty="0">
                <a:solidFill>
                  <a:prstClr val="white"/>
                </a:solidFill>
              </a:rPr>
              <a:t>Політична </a:t>
            </a:r>
            <a:r>
              <a:rPr lang="uk-UA" sz="5400" dirty="0" smtClean="0">
                <a:solidFill>
                  <a:prstClr val="white"/>
                </a:solidFill>
              </a:rPr>
              <a:t>етика</a:t>
            </a:r>
          </a:p>
          <a:p>
            <a:pPr algn="ctr"/>
            <a:r>
              <a:rPr lang="uk-UA" sz="1600" dirty="0" smtClean="0">
                <a:solidFill>
                  <a:prstClr val="white"/>
                </a:solidFill>
              </a:rPr>
              <a:t>(викладач Чабанов Василь Григорович)</a:t>
            </a:r>
            <a:endParaRPr lang="uk-UA" sz="1600" dirty="0">
              <a:solidFill>
                <a:prstClr val="white"/>
              </a:solidFill>
            </a:endParaRP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537062"/>
            <a:ext cx="5112568" cy="250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425" y="2788819"/>
            <a:ext cx="2540415" cy="2944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125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6836" y="462752"/>
            <a:ext cx="6457950" cy="780963"/>
          </a:xfrm>
        </p:spPr>
        <p:txBody>
          <a:bodyPr>
            <a:normAutofit fontScale="90000"/>
          </a:bodyPr>
          <a:lstStyle/>
          <a:p>
            <a:pPr algn="ctr"/>
            <a:r>
              <a:rPr lang="uk-UA" b="1" dirty="0">
                <a:latin typeface="Times New Roman" panose="02020603050405020304" pitchFamily="18" charset="0"/>
                <a:ea typeface="Times New Roman" panose="02020603050405020304" pitchFamily="18" charset="0"/>
                <a:cs typeface="Times New Roman" panose="02020603050405020304" pitchFamily="18" charset="0"/>
              </a:rPr>
              <a:t>Гендерні студії</a:t>
            </a:r>
            <a:r>
              <a:rPr lang="ru-RU" dirty="0">
                <a:latin typeface="Times New Roman" panose="02020603050405020304" pitchFamily="18" charset="0"/>
                <a:ea typeface="Times New Roman" panose="02020603050405020304" pitchFamily="18" charset="0"/>
                <a:cs typeface="Times New Roman" panose="02020603050405020304" pitchFamily="18" charset="0"/>
              </a:rPr>
              <a:t/>
            </a:r>
            <a:br>
              <a:rPr lang="ru-RU" dirty="0">
                <a:latin typeface="Times New Roman" panose="02020603050405020304" pitchFamily="18" charset="0"/>
                <a:ea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sz="half" idx="1"/>
          </p:nvPr>
        </p:nvSpPr>
        <p:spPr>
          <a:xfrm>
            <a:off x="395536" y="908721"/>
            <a:ext cx="4759452" cy="3312368"/>
          </a:xfrm>
        </p:spPr>
        <p:txBody>
          <a:bodyPr>
            <a:noAutofit/>
          </a:bodyPr>
          <a:lstStyle/>
          <a:p>
            <a:pPr algn="just">
              <a:buNone/>
            </a:pPr>
            <a:r>
              <a:rPr lang="uk-UA" sz="1800" dirty="0">
                <a:latin typeface="Times New Roman" panose="02020603050405020304" pitchFamily="18" charset="0"/>
                <a:cs typeface="Times New Roman" pitchFamily="18" charset="0"/>
              </a:rPr>
              <a:t>Навчальна дисципліна спрямована на формування системи знань про суть гендерного підходу, розглядає його суспільно-історичні витоки та концептуальні засади, висвітлює ріні аспекти гендерної ідентичності, здійснює формування гендерної компетентності</a:t>
            </a:r>
          </a:p>
          <a:p>
            <a:pPr algn="just">
              <a:buNone/>
            </a:pPr>
            <a:r>
              <a:rPr lang="uk-UA" sz="1400" dirty="0">
                <a:latin typeface="Times New Roman" pitchFamily="18" charset="0"/>
                <a:cs typeface="Times New Roman" pitchFamily="18" charset="0"/>
              </a:rPr>
              <a:t>Гендерна теорія передбачає зміну соціальної реальності, мета якої  –  забезпечення гендерної рівності. </a:t>
            </a:r>
          </a:p>
          <a:p>
            <a:pPr algn="just">
              <a:buNone/>
            </a:pPr>
            <a:r>
              <a:rPr lang="uk-UA" sz="1400" b="1" dirty="0">
                <a:latin typeface="Times New Roman" pitchFamily="18" charset="0"/>
                <a:cs typeface="Times New Roman" pitchFamily="18" charset="0"/>
              </a:rPr>
              <a:t>Гендерна рівність </a:t>
            </a:r>
            <a:r>
              <a:rPr lang="uk-UA" sz="1400" dirty="0">
                <a:latin typeface="Times New Roman" pitchFamily="18" charset="0"/>
                <a:cs typeface="Times New Roman" pitchFamily="18" charset="0"/>
              </a:rPr>
              <a:t>– це участь у процесах прийняття рішень і розподілі ресурсів незалежно від статі.</a:t>
            </a:r>
          </a:p>
          <a:p>
            <a:pPr algn="just">
              <a:buNone/>
            </a:pPr>
            <a:endParaRPr lang="ru-RU" sz="1800" dirty="0"/>
          </a:p>
        </p:txBody>
      </p:sp>
      <p:graphicFrame>
        <p:nvGraphicFramePr>
          <p:cNvPr id="5" name="Объект 4">
            <a:extLst>
              <a:ext uri="{FF2B5EF4-FFF2-40B4-BE49-F238E27FC236}">
                <a16:creationId xmlns="" xmlns:a16="http://schemas.microsoft.com/office/drawing/2014/main" id="{15E89806-2DF1-4C2B-B9FE-AE0B6E155C22}"/>
              </a:ext>
            </a:extLst>
          </p:cNvPr>
          <p:cNvGraphicFramePr>
            <a:graphicFrameLocks noGrp="1"/>
          </p:cNvGraphicFramePr>
          <p:nvPr>
            <p:ph sz="half" idx="2"/>
            <p:extLst>
              <p:ext uri="{D42A27DB-BD31-4B8C-83A1-F6EECF244321}">
                <p14:modId xmlns:p14="http://schemas.microsoft.com/office/powerpoint/2010/main" val="1084981194"/>
              </p:ext>
            </p:extLst>
          </p:nvPr>
        </p:nvGraphicFramePr>
        <p:xfrm>
          <a:off x="899592" y="4165866"/>
          <a:ext cx="4031312" cy="1804822"/>
        </p:xfrm>
        <a:graphic>
          <a:graphicData uri="http://schemas.openxmlformats.org/drawingml/2006/table">
            <a:tbl>
              <a:tblPr firstRow="1" firstCol="1" bandRow="1">
                <a:tableStyleId>{5C22544A-7EE6-4342-B048-85BDC9FD1C3A}</a:tableStyleId>
              </a:tblPr>
              <a:tblGrid>
                <a:gridCol w="2676357">
                  <a:extLst>
                    <a:ext uri="{9D8B030D-6E8A-4147-A177-3AD203B41FA5}">
                      <a16:colId xmlns="" xmlns:a16="http://schemas.microsoft.com/office/drawing/2014/main" val="867205791"/>
                    </a:ext>
                  </a:extLst>
                </a:gridCol>
                <a:gridCol w="1354955">
                  <a:extLst>
                    <a:ext uri="{9D8B030D-6E8A-4147-A177-3AD203B41FA5}">
                      <a16:colId xmlns="" xmlns:a16="http://schemas.microsoft.com/office/drawing/2014/main" val="3763173589"/>
                    </a:ext>
                  </a:extLst>
                </a:gridCol>
              </a:tblGrid>
              <a:tr h="196900">
                <a:tc>
                  <a:txBody>
                    <a:bodyPr/>
                    <a:lstStyle/>
                    <a:p>
                      <a:r>
                        <a:rPr lang="uk-UA" sz="1200" dirty="0">
                          <a:effectLst/>
                        </a:rPr>
                        <a:t>Кількість кредитів ЄКТС</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r>
                        <a:rPr lang="uk-UA" sz="1200">
                          <a:effectLst/>
                        </a:rPr>
                        <a:t>4 кредити ЄКТС</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476263832"/>
                  </a:ext>
                </a:extLst>
              </a:tr>
              <a:tr h="196900">
                <a:tc>
                  <a:txBody>
                    <a:bodyPr/>
                    <a:lstStyle/>
                    <a:p>
                      <a:r>
                        <a:rPr lang="uk-UA" sz="1200" dirty="0">
                          <a:effectLst/>
                        </a:rPr>
                        <a:t>Загальний обсяг годин</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r>
                        <a:rPr lang="uk-UA" sz="1200" dirty="0">
                          <a:effectLst/>
                        </a:rPr>
                        <a:t>120 год.</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3214415078"/>
                  </a:ext>
                </a:extLst>
              </a:tr>
              <a:tr h="229628">
                <a:tc>
                  <a:txBody>
                    <a:bodyPr/>
                    <a:lstStyle/>
                    <a:p>
                      <a:r>
                        <a:rPr lang="uk-UA" sz="1200" dirty="0">
                          <a:effectLst/>
                        </a:rPr>
                        <a:t>Кількість годин </a:t>
                      </a:r>
                      <a:r>
                        <a:rPr lang="uk-UA" sz="1200" dirty="0" err="1">
                          <a:effectLst/>
                        </a:rPr>
                        <a:t>навч</a:t>
                      </a:r>
                      <a:r>
                        <a:rPr lang="uk-UA" sz="1200" dirty="0">
                          <a:effectLst/>
                        </a:rPr>
                        <a:t>. занять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r>
                        <a:rPr lang="uk-UA" sz="1200" dirty="0">
                          <a:effectLst/>
                        </a:rPr>
                        <a:t>40 год.</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4224232539"/>
                  </a:ext>
                </a:extLst>
              </a:tr>
              <a:tr h="196900">
                <a:tc>
                  <a:txBody>
                    <a:bodyPr/>
                    <a:lstStyle/>
                    <a:p>
                      <a:r>
                        <a:rPr lang="uk-UA" sz="1200">
                          <a:effectLst/>
                        </a:rPr>
                        <a:t>Лекційні заняття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r>
                        <a:rPr lang="uk-UA" sz="1200">
                          <a:effectLst/>
                        </a:rPr>
                        <a:t>20 год.</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352029191"/>
                  </a:ext>
                </a:extLst>
              </a:tr>
              <a:tr h="196900">
                <a:tc>
                  <a:txBody>
                    <a:bodyPr/>
                    <a:lstStyle/>
                    <a:p>
                      <a:r>
                        <a:rPr lang="uk-UA" sz="1200">
                          <a:effectLst/>
                        </a:rPr>
                        <a:t>Семінарські заняття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r>
                        <a:rPr lang="uk-UA" sz="1200" dirty="0">
                          <a:effectLst/>
                        </a:rPr>
                        <a:t>20 год.</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2702462578"/>
                  </a:ext>
                </a:extLst>
              </a:tr>
              <a:tr h="393797">
                <a:tc>
                  <a:txBody>
                    <a:bodyPr/>
                    <a:lstStyle/>
                    <a:p>
                      <a:r>
                        <a:rPr lang="uk-UA" sz="1200" dirty="0">
                          <a:effectLst/>
                        </a:rPr>
                        <a:t>Самостійна та індивідуальна робота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r>
                        <a:rPr lang="uk-UA" sz="1200" dirty="0">
                          <a:effectLst/>
                        </a:rPr>
                        <a:t>80 год.</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762353594"/>
                  </a:ext>
                </a:extLst>
              </a:tr>
              <a:tr h="393797">
                <a:tc>
                  <a:txBody>
                    <a:bodyPr/>
                    <a:lstStyle/>
                    <a:p>
                      <a:r>
                        <a:rPr lang="uk-UA" sz="1200" dirty="0">
                          <a:effectLst/>
                        </a:rPr>
                        <a:t>Форма підсумкового контролю</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r>
                        <a:rPr lang="uk-UA" sz="1200" dirty="0">
                          <a:effectLst/>
                        </a:rPr>
                        <a:t> залік</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2972640743"/>
                  </a:ext>
                </a:extLst>
              </a:tr>
            </a:tbl>
          </a:graphicData>
        </a:graphic>
      </p:graphicFrame>
      <p:graphicFrame>
        <p:nvGraphicFramePr>
          <p:cNvPr id="6" name="Таблица 5">
            <a:extLst>
              <a:ext uri="{FF2B5EF4-FFF2-40B4-BE49-F238E27FC236}">
                <a16:creationId xmlns="" xmlns:a16="http://schemas.microsoft.com/office/drawing/2014/main" id="{A93D0029-7B85-4BE0-8E6B-CB00B7B6E76C}"/>
              </a:ext>
            </a:extLst>
          </p:cNvPr>
          <p:cNvGraphicFramePr>
            <a:graphicFrameLocks noGrp="1"/>
          </p:cNvGraphicFramePr>
          <p:nvPr>
            <p:extLst>
              <p:ext uri="{D42A27DB-BD31-4B8C-83A1-F6EECF244321}">
                <p14:modId xmlns:p14="http://schemas.microsoft.com/office/powerpoint/2010/main" val="2451630901"/>
              </p:ext>
            </p:extLst>
          </p:nvPr>
        </p:nvGraphicFramePr>
        <p:xfrm>
          <a:off x="5292080" y="980728"/>
          <a:ext cx="2664296" cy="4334258"/>
        </p:xfrm>
        <a:graphic>
          <a:graphicData uri="http://schemas.openxmlformats.org/drawingml/2006/table">
            <a:tbl>
              <a:tblPr>
                <a:tableStyleId>{5C22544A-7EE6-4342-B048-85BDC9FD1C3A}</a:tableStyleId>
              </a:tblPr>
              <a:tblGrid>
                <a:gridCol w="2664296">
                  <a:extLst>
                    <a:ext uri="{9D8B030D-6E8A-4147-A177-3AD203B41FA5}">
                      <a16:colId xmlns="" xmlns:a16="http://schemas.microsoft.com/office/drawing/2014/main" val="459463878"/>
                    </a:ext>
                  </a:extLst>
                </a:gridCol>
              </a:tblGrid>
              <a:tr h="422409">
                <a:tc>
                  <a:txBody>
                    <a:bodyPr/>
                    <a:lstStyle/>
                    <a:p>
                      <a:pPr fontAlgn="base">
                        <a:lnSpc>
                          <a:spcPct val="107000"/>
                        </a:lnSpc>
                      </a:pPr>
                      <a:r>
                        <a:rPr lang="uk-UA" sz="1050" kern="150" dirty="0">
                          <a:effectLst/>
                        </a:rPr>
                        <a:t>Тема 1. </a:t>
                      </a:r>
                      <a:r>
                        <a:rPr lang="uk-UA" sz="1050" dirty="0">
                          <a:effectLst/>
                        </a:rPr>
                        <a:t>Ґендер і гендерна рівність. </a:t>
                      </a:r>
                      <a:r>
                        <a:rPr lang="ru-RU" sz="1050" dirty="0" err="1">
                          <a:effectLst/>
                        </a:rPr>
                        <a:t>Гендерні</a:t>
                      </a:r>
                      <a:r>
                        <a:rPr lang="ru-RU" sz="1050" dirty="0">
                          <a:effectLst/>
                        </a:rPr>
                        <a:t> </a:t>
                      </a:r>
                      <a:r>
                        <a:rPr lang="ru-RU" sz="1050" dirty="0" err="1">
                          <a:effectLst/>
                        </a:rPr>
                        <a:t>стереотипи</a:t>
                      </a:r>
                      <a:r>
                        <a:rPr lang="uk-UA" sz="1050" dirty="0">
                          <a:effectLst/>
                        </a:rPr>
                        <a:t>.</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859836912"/>
                  </a:ext>
                </a:extLst>
              </a:tr>
              <a:tr h="416408">
                <a:tc>
                  <a:txBody>
                    <a:bodyPr/>
                    <a:lstStyle/>
                    <a:p>
                      <a:pPr>
                        <a:lnSpc>
                          <a:spcPct val="107000"/>
                        </a:lnSpc>
                      </a:pPr>
                      <a:r>
                        <a:rPr lang="uk-UA" sz="1050" dirty="0">
                          <a:effectLst/>
                        </a:rPr>
                        <a:t>Тема 2. </a:t>
                      </a:r>
                      <a:r>
                        <a:rPr lang="ru-RU" sz="1050" dirty="0">
                          <a:effectLst/>
                        </a:rPr>
                        <a:t>Гендерна </a:t>
                      </a:r>
                      <a:r>
                        <a:rPr lang="ru-RU" sz="1050" dirty="0" err="1">
                          <a:effectLst/>
                        </a:rPr>
                        <a:t>політика</a:t>
                      </a:r>
                      <a:r>
                        <a:rPr lang="ru-RU" sz="1050" dirty="0">
                          <a:effectLst/>
                        </a:rPr>
                        <a:t> у </a:t>
                      </a:r>
                      <a:r>
                        <a:rPr lang="ru-RU" sz="1050" dirty="0" err="1">
                          <a:effectLst/>
                        </a:rPr>
                        <a:t>сфері</a:t>
                      </a:r>
                      <a:r>
                        <a:rPr lang="uk-UA" sz="1050" dirty="0">
                          <a:effectLst/>
                        </a:rPr>
                        <a:t> освіти.</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10801473"/>
                  </a:ext>
                </a:extLst>
              </a:tr>
              <a:tr h="411609">
                <a:tc>
                  <a:txBody>
                    <a:bodyPr/>
                    <a:lstStyle/>
                    <a:p>
                      <a:pPr>
                        <a:lnSpc>
                          <a:spcPct val="107000"/>
                        </a:lnSpc>
                      </a:pPr>
                      <a:r>
                        <a:rPr lang="uk-UA" sz="1050" dirty="0">
                          <a:effectLst/>
                        </a:rPr>
                        <a:t>Тема 3. Ґендерні аспекти політики</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3551449473"/>
                  </a:ext>
                </a:extLst>
              </a:tr>
              <a:tr h="418809">
                <a:tc>
                  <a:txBody>
                    <a:bodyPr/>
                    <a:lstStyle/>
                    <a:p>
                      <a:pPr>
                        <a:lnSpc>
                          <a:spcPct val="107000"/>
                        </a:lnSpc>
                      </a:pPr>
                      <a:r>
                        <a:rPr lang="uk-UA" sz="1050" dirty="0">
                          <a:effectLst/>
                        </a:rPr>
                        <a:t>Тема 4. Гендерні питання у ЗМІ.</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2122251344"/>
                  </a:ext>
                </a:extLst>
              </a:tr>
              <a:tr h="414010">
                <a:tc>
                  <a:txBody>
                    <a:bodyPr/>
                    <a:lstStyle/>
                    <a:p>
                      <a:pPr>
                        <a:lnSpc>
                          <a:spcPct val="107000"/>
                        </a:lnSpc>
                      </a:pPr>
                      <a:r>
                        <a:rPr lang="uk-UA" sz="1050" dirty="0">
                          <a:effectLst/>
                        </a:rPr>
                        <a:t>Тема 5. Гендерне насильство.</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97609146"/>
                  </a:ext>
                </a:extLst>
              </a:tr>
              <a:tr h="414010">
                <a:tc>
                  <a:txBody>
                    <a:bodyPr/>
                    <a:lstStyle/>
                    <a:p>
                      <a:pPr>
                        <a:lnSpc>
                          <a:spcPct val="107000"/>
                        </a:lnSpc>
                      </a:pPr>
                      <a:r>
                        <a:rPr lang="uk-UA" sz="1050" dirty="0">
                          <a:effectLst/>
                        </a:rPr>
                        <a:t>Тема 6. Дискримінація, толерантність і повага до розмаїття</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646387855"/>
                  </a:ext>
                </a:extLst>
              </a:tr>
              <a:tr h="414010">
                <a:tc>
                  <a:txBody>
                    <a:bodyPr/>
                    <a:lstStyle/>
                    <a:p>
                      <a:pPr>
                        <a:lnSpc>
                          <a:spcPct val="107000"/>
                        </a:lnSpc>
                      </a:pPr>
                      <a:r>
                        <a:rPr lang="uk-UA" sz="1050" dirty="0">
                          <a:effectLst/>
                        </a:rPr>
                        <a:t>Тема 7. Соціальні нерівності, ксенофобія та дискримінація</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4007933618"/>
                  </a:ext>
                </a:extLst>
              </a:tr>
              <a:tr h="414010">
                <a:tc>
                  <a:txBody>
                    <a:bodyPr/>
                    <a:lstStyle/>
                    <a:p>
                      <a:pPr>
                        <a:lnSpc>
                          <a:spcPct val="107000"/>
                        </a:lnSpc>
                      </a:pPr>
                      <a:r>
                        <a:rPr lang="uk-UA" sz="1050" dirty="0">
                          <a:effectLst/>
                        </a:rPr>
                        <a:t>Тема 8. Толерантність і гендерна рівність у царині релігії</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2711543542"/>
                  </a:ext>
                </a:extLst>
              </a:tr>
              <a:tr h="414010">
                <a:tc>
                  <a:txBody>
                    <a:bodyPr/>
                    <a:lstStyle/>
                    <a:p>
                      <a:pPr>
                        <a:lnSpc>
                          <a:spcPct val="107000"/>
                        </a:lnSpc>
                      </a:pPr>
                      <a:r>
                        <a:rPr lang="uk-UA" sz="1050" dirty="0">
                          <a:effectLst/>
                        </a:rPr>
                        <a:t>Тема 9. </a:t>
                      </a:r>
                      <a:r>
                        <a:rPr lang="ru-RU" sz="1050" dirty="0">
                          <a:effectLst/>
                        </a:rPr>
                        <a:t>Гендерна </a:t>
                      </a:r>
                      <a:r>
                        <a:rPr lang="ru-RU" sz="1050" dirty="0" err="1">
                          <a:effectLst/>
                        </a:rPr>
                        <a:t>сімейна</a:t>
                      </a:r>
                      <a:r>
                        <a:rPr lang="ru-RU" sz="1050" dirty="0">
                          <a:effectLst/>
                        </a:rPr>
                        <a:t> </a:t>
                      </a:r>
                      <a:r>
                        <a:rPr lang="ru-RU" sz="1050" dirty="0" err="1">
                          <a:effectLst/>
                        </a:rPr>
                        <a:t>політика</a:t>
                      </a:r>
                      <a:r>
                        <a:rPr lang="ru-RU" sz="1050" dirty="0">
                          <a:effectLst/>
                        </a:rPr>
                        <a:t>. </a:t>
                      </a:r>
                      <a:r>
                        <a:rPr lang="uk-UA" sz="1050" dirty="0">
                          <a:effectLst/>
                        </a:rPr>
                        <a:t>Ґендер і чоловіки.</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2756951916"/>
                  </a:ext>
                </a:extLst>
              </a:tr>
              <a:tr h="594973">
                <a:tc>
                  <a:txBody>
                    <a:bodyPr/>
                    <a:lstStyle/>
                    <a:p>
                      <a:pPr>
                        <a:lnSpc>
                          <a:spcPct val="107000"/>
                        </a:lnSpc>
                      </a:pPr>
                      <a:r>
                        <a:rPr lang="uk-UA" sz="1050" dirty="0">
                          <a:effectLst/>
                        </a:rPr>
                        <a:t>Тема 10. Гендерний розвиток сучасного українського суспільства</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338653080"/>
                  </a:ext>
                </a:extLst>
              </a:tr>
            </a:tbl>
          </a:graphicData>
        </a:graphic>
      </p:graphicFrame>
      <p:sp>
        <p:nvSpPr>
          <p:cNvPr id="7" name="TextBox 6">
            <a:extLst>
              <a:ext uri="{FF2B5EF4-FFF2-40B4-BE49-F238E27FC236}">
                <a16:creationId xmlns="" xmlns:a16="http://schemas.microsoft.com/office/drawing/2014/main" id="{C28952BF-4751-4268-AA22-D7A7491A8098}"/>
              </a:ext>
            </a:extLst>
          </p:cNvPr>
          <p:cNvSpPr txBox="1"/>
          <p:nvPr/>
        </p:nvSpPr>
        <p:spPr>
          <a:xfrm>
            <a:off x="5292080" y="5493635"/>
            <a:ext cx="2338578" cy="954107"/>
          </a:xfrm>
          <a:prstGeom prst="rect">
            <a:avLst/>
          </a:prstGeom>
          <a:noFill/>
        </p:spPr>
        <p:txBody>
          <a:bodyPr wrap="square" rtlCol="0">
            <a:spAutoFit/>
          </a:bodyPr>
          <a:lstStyle/>
          <a:p>
            <a:r>
              <a:rPr lang="uk-UA" altLang="ru-RU" sz="1400" b="1" dirty="0">
                <a:latin typeface="Times New Roman" panose="02020603050405020304" pitchFamily="18" charset="0"/>
                <a:cs typeface="Times New Roman" panose="02020603050405020304" pitchFamily="18" charset="0"/>
              </a:rPr>
              <a:t>Лектор:</a:t>
            </a:r>
          </a:p>
          <a:p>
            <a:r>
              <a:rPr lang="uk-UA" altLang="ru-RU" sz="1400" b="1" dirty="0" err="1">
                <a:latin typeface="Times New Roman" panose="02020603050405020304" pitchFamily="18" charset="0"/>
                <a:cs typeface="Times New Roman" panose="02020603050405020304" pitchFamily="18" charset="0"/>
              </a:rPr>
              <a:t>Канд.філос.н</a:t>
            </a:r>
            <a:r>
              <a:rPr lang="uk-UA" altLang="ru-RU" sz="1400" b="1" dirty="0">
                <a:latin typeface="Times New Roman" panose="02020603050405020304" pitchFamily="18" charset="0"/>
                <a:cs typeface="Times New Roman" panose="02020603050405020304" pitchFamily="18" charset="0"/>
              </a:rPr>
              <a:t>., доцент </a:t>
            </a:r>
          </a:p>
          <a:p>
            <a:r>
              <a:rPr lang="uk-UA" altLang="ru-RU" sz="1400" b="1" dirty="0">
                <a:latin typeface="Times New Roman" panose="02020603050405020304" pitchFamily="18" charset="0"/>
                <a:cs typeface="Times New Roman" panose="02020603050405020304" pitchFamily="18" charset="0"/>
              </a:rPr>
              <a:t>Плахтій Маріанна Петрівна</a:t>
            </a:r>
            <a:endParaRPr lang="ru-RU" alt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445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2091D2E-28B4-4D9D-A0BD-364C1C032C5C}"/>
              </a:ext>
            </a:extLst>
          </p:cNvPr>
          <p:cNvSpPr>
            <a:spLocks noGrp="1"/>
          </p:cNvSpPr>
          <p:nvPr>
            <p:ph type="title"/>
          </p:nvPr>
        </p:nvSpPr>
        <p:spPr>
          <a:xfrm>
            <a:off x="484585" y="452718"/>
            <a:ext cx="7053542" cy="1120050"/>
          </a:xfrm>
        </p:spPr>
        <p:txBody>
          <a:bodyPr/>
          <a:lstStyle/>
          <a:p>
            <a:r>
              <a:rPr lang="uk-UA" b="1" dirty="0"/>
              <a:t>Критичне мислення</a:t>
            </a:r>
            <a:endParaRPr lang="ru-RU" b="1" dirty="0"/>
          </a:p>
        </p:txBody>
      </p:sp>
      <p:sp>
        <p:nvSpPr>
          <p:cNvPr id="3" name="Объект 2">
            <a:extLst>
              <a:ext uri="{FF2B5EF4-FFF2-40B4-BE49-F238E27FC236}">
                <a16:creationId xmlns="" xmlns:a16="http://schemas.microsoft.com/office/drawing/2014/main" id="{A8CDE683-AD7D-4DA5-B740-EB38592FD07F}"/>
              </a:ext>
            </a:extLst>
          </p:cNvPr>
          <p:cNvSpPr>
            <a:spLocks noGrp="1"/>
          </p:cNvSpPr>
          <p:nvPr>
            <p:ph sz="half" idx="1"/>
          </p:nvPr>
        </p:nvSpPr>
        <p:spPr>
          <a:xfrm>
            <a:off x="548641" y="1499617"/>
            <a:ext cx="3576098" cy="4756722"/>
          </a:xfrm>
        </p:spPr>
        <p:txBody>
          <a:bodyPr>
            <a:normAutofit fontScale="62500" lnSpcReduction="20000"/>
          </a:bodyPr>
          <a:lstStyle/>
          <a:p>
            <a:r>
              <a:rPr lang="uk-UA" dirty="0"/>
              <a:t>Лекції </a:t>
            </a:r>
          </a:p>
          <a:p>
            <a:pPr marL="0" indent="0">
              <a:buNone/>
            </a:pPr>
            <a:r>
              <a:rPr lang="uk-UA" dirty="0"/>
              <a:t>Тема 1. Критичне мислення та логіка. Помилки і різновиди помилок </a:t>
            </a:r>
            <a:endParaRPr lang="ru-RU" dirty="0"/>
          </a:p>
          <a:p>
            <a:pPr marL="0" indent="0">
              <a:buNone/>
            </a:pPr>
            <a:r>
              <a:rPr lang="uk-UA" dirty="0"/>
              <a:t>Тема 2. Основні логічні закони правильного мислення. </a:t>
            </a:r>
            <a:endParaRPr lang="ru-RU" dirty="0"/>
          </a:p>
          <a:p>
            <a:pPr marL="0" indent="0">
              <a:buNone/>
            </a:pPr>
            <a:r>
              <a:rPr lang="uk-UA" dirty="0"/>
              <a:t>Тема 3. Критичне мислення та логічні операції над поняттями</a:t>
            </a:r>
            <a:endParaRPr lang="ru-RU" dirty="0"/>
          </a:p>
          <a:p>
            <a:pPr marL="0" indent="0">
              <a:buNone/>
            </a:pPr>
            <a:r>
              <a:rPr lang="uk-UA" dirty="0"/>
              <a:t>Тема 4. Критичне мислення і логічні характеристики судження. Теорія запитань та відповідей.</a:t>
            </a:r>
            <a:endParaRPr lang="ru-RU" dirty="0"/>
          </a:p>
          <a:p>
            <a:pPr marL="0" indent="0">
              <a:buNone/>
            </a:pPr>
            <a:r>
              <a:rPr lang="uk-UA" dirty="0"/>
              <a:t>Тема 5. Логічна характеристика складних суджень</a:t>
            </a:r>
            <a:endParaRPr lang="ru-RU" dirty="0"/>
          </a:p>
          <a:p>
            <a:pPr marL="0" indent="0">
              <a:buNone/>
            </a:pPr>
            <a:r>
              <a:rPr lang="uk-UA" dirty="0"/>
              <a:t>Тема 6. Критичне мислення і теорія умовиводу</a:t>
            </a:r>
            <a:endParaRPr lang="ru-RU" dirty="0"/>
          </a:p>
          <a:p>
            <a:pPr marL="0" indent="0">
              <a:buNone/>
            </a:pPr>
            <a:r>
              <a:rPr lang="uk-UA" dirty="0"/>
              <a:t>Тема 7. Різновиди умовиводів. Логічні помилки умовиводу</a:t>
            </a:r>
            <a:endParaRPr lang="ru-RU" dirty="0"/>
          </a:p>
          <a:p>
            <a:pPr marL="0" indent="0">
              <a:buNone/>
            </a:pPr>
            <a:r>
              <a:rPr lang="uk-UA" dirty="0"/>
              <a:t>Тема 8. Аргументація. Види аргументації</a:t>
            </a:r>
            <a:endParaRPr lang="ru-RU" dirty="0"/>
          </a:p>
          <a:p>
            <a:pPr marL="0" indent="0">
              <a:buNone/>
            </a:pPr>
            <a:r>
              <a:rPr lang="uk-UA" dirty="0"/>
              <a:t>Тема 9. Правила й помилки аргументації</a:t>
            </a:r>
            <a:endParaRPr lang="ru-RU" dirty="0"/>
          </a:p>
          <a:p>
            <a:pPr marL="0" indent="0">
              <a:buNone/>
            </a:pPr>
            <a:r>
              <a:rPr lang="uk-UA" dirty="0"/>
              <a:t>Тема 10. Еристика. Прийоми та засоби суперечки</a:t>
            </a:r>
            <a:endParaRPr lang="ru-RU" dirty="0"/>
          </a:p>
        </p:txBody>
      </p:sp>
      <p:sp>
        <p:nvSpPr>
          <p:cNvPr id="4" name="Объект 3">
            <a:extLst>
              <a:ext uri="{FF2B5EF4-FFF2-40B4-BE49-F238E27FC236}">
                <a16:creationId xmlns="" xmlns:a16="http://schemas.microsoft.com/office/drawing/2014/main" id="{3C82BF77-3BE0-4614-9A15-71C6BA4ACBF5}"/>
              </a:ext>
            </a:extLst>
          </p:cNvPr>
          <p:cNvSpPr>
            <a:spLocks noGrp="1"/>
          </p:cNvSpPr>
          <p:nvPr>
            <p:ph sz="half" idx="2"/>
          </p:nvPr>
        </p:nvSpPr>
        <p:spPr>
          <a:xfrm>
            <a:off x="4572066" y="987552"/>
            <a:ext cx="4267963" cy="5268785"/>
          </a:xfrm>
        </p:spPr>
        <p:txBody>
          <a:bodyPr>
            <a:normAutofit fontScale="62500" lnSpcReduction="20000"/>
          </a:bodyPr>
          <a:lstStyle/>
          <a:p>
            <a:endParaRPr lang="uk-UA" dirty="0"/>
          </a:p>
          <a:p>
            <a:pPr algn="just"/>
            <a:r>
              <a:rPr lang="ru-RU" sz="2300" dirty="0" err="1"/>
              <a:t>Освітній</a:t>
            </a:r>
            <a:r>
              <a:rPr lang="ru-RU" sz="2300" dirty="0"/>
              <a:t> компонент </a:t>
            </a:r>
            <a:r>
              <a:rPr lang="uk-UA" sz="2300" dirty="0"/>
              <a:t>«Критичне мислення» забезпечує формування навичок аргументації, уміння чітко формулювати власні думки, доводити та спростовувати. Володіння критичним мисленням підвищує загальну інтелектуальну культуру людини, сприяє формуванню </a:t>
            </a:r>
            <a:r>
              <a:rPr lang="uk-UA" sz="2300" dirty="0" err="1"/>
              <a:t>логічно</a:t>
            </a:r>
            <a:r>
              <a:rPr lang="uk-UA" sz="2300" dirty="0"/>
              <a:t> правильного мислення, основними рисами якого є визначеність</a:t>
            </a:r>
            <a:r>
              <a:rPr lang="ru-RU" sz="2300" dirty="0"/>
              <a:t>, </a:t>
            </a:r>
            <a:r>
              <a:rPr lang="uk-UA" sz="2300" dirty="0"/>
              <a:t>послідовність, аргументованість, доказовість.</a:t>
            </a:r>
          </a:p>
          <a:p>
            <a:pPr algn="just"/>
            <a:endParaRPr lang="uk-UA" sz="2300" dirty="0"/>
          </a:p>
          <a:p>
            <a:r>
              <a:rPr lang="uk-UA" dirty="0"/>
              <a:t>Залік</a:t>
            </a:r>
          </a:p>
          <a:p>
            <a:pPr>
              <a:buAutoNum type="arabicPeriod"/>
            </a:pPr>
            <a:r>
              <a:rPr lang="uk-UA" dirty="0"/>
              <a:t>Семінарські заняття (45 балів)</a:t>
            </a:r>
          </a:p>
          <a:p>
            <a:pPr>
              <a:buAutoNum type="arabicPeriod"/>
            </a:pPr>
            <a:r>
              <a:rPr lang="uk-UA" dirty="0"/>
              <a:t>Модульна контрольна робота (45 балів)</a:t>
            </a:r>
          </a:p>
          <a:p>
            <a:pPr>
              <a:buAutoNum type="arabicPeriod"/>
            </a:pPr>
            <a:r>
              <a:rPr lang="uk-UA" dirty="0"/>
              <a:t>ІНДЗ/самостійна робота (10 балів)</a:t>
            </a:r>
            <a:endParaRPr lang="ru-RU" dirty="0"/>
          </a:p>
        </p:txBody>
      </p:sp>
      <p:sp>
        <p:nvSpPr>
          <p:cNvPr id="6" name="TextBox 5">
            <a:extLst>
              <a:ext uri="{FF2B5EF4-FFF2-40B4-BE49-F238E27FC236}">
                <a16:creationId xmlns="" xmlns:a16="http://schemas.microsoft.com/office/drawing/2014/main" id="{5A1BF47C-EDCF-4E8B-A69A-BF4952DCCD82}"/>
              </a:ext>
            </a:extLst>
          </p:cNvPr>
          <p:cNvSpPr txBox="1"/>
          <p:nvPr/>
        </p:nvSpPr>
        <p:spPr>
          <a:xfrm>
            <a:off x="6501384" y="5445224"/>
            <a:ext cx="2338578" cy="954107"/>
          </a:xfrm>
          <a:prstGeom prst="rect">
            <a:avLst/>
          </a:prstGeom>
          <a:noFill/>
        </p:spPr>
        <p:txBody>
          <a:bodyPr wrap="square" rtlCol="0">
            <a:spAutoFit/>
          </a:bodyPr>
          <a:lstStyle/>
          <a:p>
            <a:r>
              <a:rPr lang="uk-UA" altLang="ru-RU" sz="1400" b="1" dirty="0">
                <a:solidFill>
                  <a:prstClr val="white"/>
                </a:solidFill>
              </a:rPr>
              <a:t>Лектор:</a:t>
            </a:r>
          </a:p>
          <a:p>
            <a:r>
              <a:rPr lang="uk-UA" altLang="ru-RU" sz="1400" b="1" dirty="0" err="1">
                <a:solidFill>
                  <a:prstClr val="white"/>
                </a:solidFill>
              </a:rPr>
              <a:t>Канд.філос.н</a:t>
            </a:r>
            <a:r>
              <a:rPr lang="uk-UA" altLang="ru-RU" sz="1400" b="1" dirty="0">
                <a:solidFill>
                  <a:prstClr val="white"/>
                </a:solidFill>
              </a:rPr>
              <a:t>., доцент </a:t>
            </a:r>
          </a:p>
          <a:p>
            <a:r>
              <a:rPr lang="uk-UA" altLang="ru-RU" sz="1400" b="1" dirty="0">
                <a:solidFill>
                  <a:prstClr val="white"/>
                </a:solidFill>
              </a:rPr>
              <a:t>Плахтій Маріанна Петрівна</a:t>
            </a:r>
            <a:endParaRPr lang="ru-RU" altLang="ru-RU" sz="1400" b="1" dirty="0">
              <a:solidFill>
                <a:prstClr val="white"/>
              </a:solidFill>
            </a:endParaRPr>
          </a:p>
        </p:txBody>
      </p:sp>
    </p:spTree>
    <p:extLst>
      <p:ext uri="{BB962C8B-B14F-4D97-AF65-F5344CB8AC3E}">
        <p14:creationId xmlns:p14="http://schemas.microsoft.com/office/powerpoint/2010/main" val="41043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78EB7ED-6A66-4AAF-AC42-ABE71D2698CD}"/>
              </a:ext>
            </a:extLst>
          </p:cNvPr>
          <p:cNvSpPr>
            <a:spLocks noGrp="1"/>
          </p:cNvSpPr>
          <p:nvPr>
            <p:ph type="title"/>
          </p:nvPr>
        </p:nvSpPr>
        <p:spPr>
          <a:xfrm>
            <a:off x="827485" y="452718"/>
            <a:ext cx="6710642" cy="992034"/>
          </a:xfrm>
        </p:spPr>
        <p:txBody>
          <a:bodyPr/>
          <a:lstStyle/>
          <a:p>
            <a:r>
              <a:rPr lang="uk-UA" i="1" dirty="0"/>
              <a:t> </a:t>
            </a:r>
            <a:r>
              <a:rPr lang="uk-UA" sz="3600" b="1" i="1" dirty="0"/>
              <a:t>Критичне мислення і логіка</a:t>
            </a:r>
            <a:endParaRPr lang="ru-RU" sz="3600" b="1" dirty="0"/>
          </a:p>
        </p:txBody>
      </p:sp>
      <p:sp>
        <p:nvSpPr>
          <p:cNvPr id="3" name="Объект 2">
            <a:extLst>
              <a:ext uri="{FF2B5EF4-FFF2-40B4-BE49-F238E27FC236}">
                <a16:creationId xmlns="" xmlns:a16="http://schemas.microsoft.com/office/drawing/2014/main" id="{73FABAB2-C156-4F29-8C9A-CE7FD7CE473E}"/>
              </a:ext>
            </a:extLst>
          </p:cNvPr>
          <p:cNvSpPr>
            <a:spLocks noGrp="1"/>
          </p:cNvSpPr>
          <p:nvPr>
            <p:ph idx="1"/>
          </p:nvPr>
        </p:nvSpPr>
        <p:spPr>
          <a:xfrm>
            <a:off x="827484" y="1444755"/>
            <a:ext cx="6709906" cy="4803647"/>
          </a:xfrm>
        </p:spPr>
        <p:txBody>
          <a:bodyPr>
            <a:normAutofit fontScale="92500" lnSpcReduction="10000"/>
          </a:bodyPr>
          <a:lstStyle/>
          <a:p>
            <a:pPr algn="just"/>
            <a:r>
              <a:rPr lang="uk-UA" b="1" i="1" dirty="0"/>
              <a:t>Критичне мислення</a:t>
            </a:r>
            <a:r>
              <a:rPr lang="uk-UA" b="1" dirty="0"/>
              <a:t> </a:t>
            </a:r>
            <a:r>
              <a:rPr lang="uk-UA" dirty="0"/>
              <a:t>є специфічним видом рефлексії, який ґрунтується на знанні науки логіки і відповідної предметної сфери, стосовно якої конструюється міркування.</a:t>
            </a:r>
          </a:p>
          <a:p>
            <a:pPr algn="just"/>
            <a:r>
              <a:rPr lang="uk-UA" dirty="0"/>
              <a:t>Критичне мисленням передбачає наявність п’яти важливих характерних рис: 1) вміє мислити самостійно; 2) вміє шукати і аналізувати інформацію; 3) допитливість (має бажання пізнати щось нове); 4) вміє знайти власне рішення проблеми та сформулювати переконливу аргументацію рішення; 5) вміє публічно обговорювати та відстоювати свою думку в дебатах, дискусії, обговоренні.</a:t>
            </a:r>
          </a:p>
          <a:p>
            <a:pPr algn="just"/>
            <a:r>
              <a:rPr lang="uk-UA" b="1" i="1" dirty="0"/>
              <a:t>Логічне мислення </a:t>
            </a:r>
            <a:r>
              <a:rPr lang="uk-UA" i="1" dirty="0"/>
              <a:t>– це здатність мислити правильно, себто раціонально, послідовно і аргументовано, не допускаючи протиріч у своїх міркуваннях, а також викривати логічні помилки</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1874" y="6021288"/>
            <a:ext cx="1584176" cy="68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92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868680"/>
          </a:xfrm>
        </p:spPr>
        <p:txBody>
          <a:bodyPr>
            <a:normAutofit/>
          </a:bodyPr>
          <a:lstStyle/>
          <a:p>
            <a:r>
              <a:rPr lang="uk-UA" sz="4000" dirty="0">
                <a:ea typeface="Calibri" panose="020F0502020204030204" pitchFamily="34" charset="0"/>
              </a:rPr>
              <a:t>Політична </a:t>
            </a:r>
            <a:r>
              <a:rPr lang="uk-UA" sz="4000" dirty="0" err="1">
                <a:ea typeface="Calibri" panose="020F0502020204030204" pitchFamily="34" charset="0"/>
              </a:rPr>
              <a:t>іміджологія</a:t>
            </a:r>
            <a:endParaRPr lang="ru-RU" dirty="0"/>
          </a:p>
        </p:txBody>
      </p:sp>
      <p:sp>
        <p:nvSpPr>
          <p:cNvPr id="4" name="Текст 3">
            <a:extLst>
              <a:ext uri="{FF2B5EF4-FFF2-40B4-BE49-F238E27FC236}">
                <a16:creationId xmlns="" xmlns:a16="http://schemas.microsoft.com/office/drawing/2014/main" id="{48AA1E96-7857-455E-AFF6-0FBFC7DC0D4B}"/>
              </a:ext>
            </a:extLst>
          </p:cNvPr>
          <p:cNvSpPr>
            <a:spLocks noGrp="1"/>
          </p:cNvSpPr>
          <p:nvPr>
            <p:ph type="body" idx="1"/>
          </p:nvPr>
        </p:nvSpPr>
        <p:spPr>
          <a:xfrm>
            <a:off x="457200" y="5400048"/>
            <a:ext cx="3520440" cy="924687"/>
          </a:xfrm>
        </p:spPr>
        <p:txBody>
          <a:bodyPr>
            <a:normAutofit fontScale="25000" lnSpcReduction="20000"/>
          </a:bodyPr>
          <a:lstStyle/>
          <a:p>
            <a:pPr algn="l"/>
            <a:r>
              <a:rPr lang="uk-UA" altLang="ru-RU" sz="7200" dirty="0"/>
              <a:t>Лектор: </a:t>
            </a:r>
            <a:r>
              <a:rPr lang="uk-UA" altLang="ru-RU" sz="7200" dirty="0" err="1"/>
              <a:t>канд.філос.н</a:t>
            </a:r>
            <a:r>
              <a:rPr lang="uk-UA" altLang="ru-RU" sz="7200" dirty="0"/>
              <a:t>., доцент </a:t>
            </a:r>
          </a:p>
          <a:p>
            <a:pPr algn="l"/>
            <a:r>
              <a:rPr lang="uk-UA" altLang="ru-RU" sz="7200" dirty="0"/>
              <a:t>Плахтій Маріанна Петрівна</a:t>
            </a:r>
            <a:endParaRPr lang="ru-RU" altLang="ru-RU" sz="7200" dirty="0"/>
          </a:p>
          <a:p>
            <a:endParaRPr lang="ru-RU" dirty="0"/>
          </a:p>
        </p:txBody>
      </p:sp>
      <p:sp>
        <p:nvSpPr>
          <p:cNvPr id="5" name="Текст 4">
            <a:extLst>
              <a:ext uri="{FF2B5EF4-FFF2-40B4-BE49-F238E27FC236}">
                <a16:creationId xmlns="" xmlns:a16="http://schemas.microsoft.com/office/drawing/2014/main" id="{ADC57FB3-A48A-4DF2-BB4A-5B859B94C9B7}"/>
              </a:ext>
            </a:extLst>
          </p:cNvPr>
          <p:cNvSpPr>
            <a:spLocks noGrp="1"/>
          </p:cNvSpPr>
          <p:nvPr>
            <p:ph type="body" sz="half" idx="3"/>
          </p:nvPr>
        </p:nvSpPr>
        <p:spPr>
          <a:xfrm>
            <a:off x="4211961" y="6165304"/>
            <a:ext cx="3384376" cy="360040"/>
          </a:xfrm>
          <a:ln>
            <a:solidFill>
              <a:schemeClr val="bg1"/>
            </a:solidFill>
          </a:ln>
        </p:spPr>
        <p:txBody>
          <a:bodyPr>
            <a:noAutofit/>
          </a:bodyPr>
          <a:lstStyle/>
          <a:p>
            <a:pPr algn="l"/>
            <a:r>
              <a:rPr lang="uk-UA" sz="1050" dirty="0"/>
              <a:t>Лекційні заняття (20 год.),</a:t>
            </a:r>
          </a:p>
          <a:p>
            <a:pPr algn="l"/>
            <a:r>
              <a:rPr lang="uk-UA" sz="1050" dirty="0"/>
              <a:t>П</a:t>
            </a:r>
            <a:r>
              <a:rPr lang="uk-UA" sz="1050" dirty="0" smtClean="0"/>
              <a:t>рактичні </a:t>
            </a:r>
            <a:r>
              <a:rPr lang="uk-UA" sz="1050" dirty="0"/>
              <a:t>заняття (20 год.), </a:t>
            </a:r>
          </a:p>
          <a:p>
            <a:pPr algn="l"/>
            <a:r>
              <a:rPr lang="uk-UA" sz="1050" dirty="0"/>
              <a:t>С</a:t>
            </a:r>
            <a:r>
              <a:rPr lang="uk-UA" sz="1050" dirty="0" smtClean="0"/>
              <a:t>амостійна </a:t>
            </a:r>
            <a:r>
              <a:rPr lang="uk-UA" sz="1050" dirty="0"/>
              <a:t>та індивідуальна  робота (80 год.)</a:t>
            </a:r>
            <a:endParaRPr lang="ru-RU" sz="1050" dirty="0"/>
          </a:p>
        </p:txBody>
      </p:sp>
      <p:sp>
        <p:nvSpPr>
          <p:cNvPr id="3" name="Содержимое 2"/>
          <p:cNvSpPr>
            <a:spLocks noGrp="1"/>
          </p:cNvSpPr>
          <p:nvPr>
            <p:ph sz="quarter" idx="2"/>
          </p:nvPr>
        </p:nvSpPr>
        <p:spPr>
          <a:xfrm>
            <a:off x="457200" y="1380744"/>
            <a:ext cx="3520440" cy="4151376"/>
          </a:xfrm>
        </p:spPr>
        <p:txBody>
          <a:bodyPr>
            <a:normAutofit fontScale="85000" lnSpcReduction="20000"/>
          </a:bodyPr>
          <a:lstStyle/>
          <a:p>
            <a:pPr marL="36900" indent="0">
              <a:buNone/>
            </a:pPr>
            <a:r>
              <a:rPr lang="uk-UA" dirty="0"/>
              <a:t>Вивчення освітнього компонента «Політична </a:t>
            </a:r>
            <a:r>
              <a:rPr lang="uk-UA" dirty="0" err="1"/>
              <a:t>іміджологія</a:t>
            </a:r>
            <a:r>
              <a:rPr lang="uk-UA" dirty="0"/>
              <a:t>» забезпечує формування у здобувачів вищої освіти необхідного розуміння про створення іміджу суспільних інститутів (держави, політичних партій, організацій, установ) та окремих політичних лідерів, а також розуміння методів та прийомів, які вдало використовують для формування іміджу</a:t>
            </a:r>
            <a:endParaRPr lang="ru-RU" dirty="0"/>
          </a:p>
        </p:txBody>
      </p:sp>
      <p:graphicFrame>
        <p:nvGraphicFramePr>
          <p:cNvPr id="7" name="Объект 6">
            <a:extLst>
              <a:ext uri="{FF2B5EF4-FFF2-40B4-BE49-F238E27FC236}">
                <a16:creationId xmlns="" xmlns:a16="http://schemas.microsoft.com/office/drawing/2014/main" id="{A4EF9D77-A441-4656-819A-682671E92009}"/>
              </a:ext>
            </a:extLst>
          </p:cNvPr>
          <p:cNvGraphicFramePr>
            <a:graphicFrameLocks noGrp="1"/>
          </p:cNvGraphicFramePr>
          <p:nvPr>
            <p:ph sz="quarter" idx="4"/>
            <p:extLst>
              <p:ext uri="{D42A27DB-BD31-4B8C-83A1-F6EECF244321}">
                <p14:modId xmlns:p14="http://schemas.microsoft.com/office/powerpoint/2010/main" val="1619426415"/>
              </p:ext>
            </p:extLst>
          </p:nvPr>
        </p:nvGraphicFramePr>
        <p:xfrm>
          <a:off x="4179114" y="1380759"/>
          <a:ext cx="3417239" cy="4496519"/>
        </p:xfrm>
        <a:graphic>
          <a:graphicData uri="http://schemas.openxmlformats.org/drawingml/2006/table">
            <a:tbl>
              <a:tblPr>
                <a:tableStyleId>{5C22544A-7EE6-4342-B048-85BDC9FD1C3A}</a:tableStyleId>
              </a:tblPr>
              <a:tblGrid>
                <a:gridCol w="748613">
                  <a:extLst>
                    <a:ext uri="{9D8B030D-6E8A-4147-A177-3AD203B41FA5}">
                      <a16:colId xmlns="" xmlns:a16="http://schemas.microsoft.com/office/drawing/2014/main" val="3458111018"/>
                    </a:ext>
                  </a:extLst>
                </a:gridCol>
                <a:gridCol w="2668626">
                  <a:extLst>
                    <a:ext uri="{9D8B030D-6E8A-4147-A177-3AD203B41FA5}">
                      <a16:colId xmlns="" xmlns:a16="http://schemas.microsoft.com/office/drawing/2014/main" val="442769130"/>
                    </a:ext>
                  </a:extLst>
                </a:gridCol>
              </a:tblGrid>
              <a:tr h="4496519">
                <a:tc>
                  <a:txBody>
                    <a:bodyPr/>
                    <a:lstStyle/>
                    <a:p>
                      <a:pPr>
                        <a:lnSpc>
                          <a:spcPct val="107000"/>
                        </a:lnSpc>
                      </a:pPr>
                      <a:r>
                        <a:rPr lang="uk-UA" sz="900" b="1" dirty="0">
                          <a:effectLst/>
                        </a:rPr>
                        <a:t>Зміст дисципліни</a:t>
                      </a:r>
                      <a:endParaRPr lang="ru-RU"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920" marR="39920" marT="0" marB="0" anchor="ctr"/>
                </a:tc>
                <a:tc>
                  <a:txBody>
                    <a:bodyPr/>
                    <a:lstStyle/>
                    <a:p>
                      <a:pPr>
                        <a:lnSpc>
                          <a:spcPct val="107000"/>
                        </a:lnSpc>
                      </a:pPr>
                      <a:r>
                        <a:rPr lang="uk-UA" sz="1400" dirty="0">
                          <a:effectLst/>
                        </a:rPr>
                        <a:t>Теоретичні основи дослідження іміджу. Типологія та елементи іміджу.</a:t>
                      </a:r>
                      <a:endParaRPr lang="ru-RU" sz="1400" dirty="0">
                        <a:effectLst/>
                      </a:endParaRPr>
                    </a:p>
                    <a:p>
                      <a:pPr>
                        <a:lnSpc>
                          <a:spcPct val="107000"/>
                        </a:lnSpc>
                      </a:pPr>
                      <a:r>
                        <a:rPr lang="uk-UA" sz="1400" dirty="0">
                          <a:effectLst/>
                        </a:rPr>
                        <a:t>Цілі та основні принципи </a:t>
                      </a:r>
                      <a:r>
                        <a:rPr lang="uk-UA" sz="1400" dirty="0" err="1">
                          <a:effectLst/>
                        </a:rPr>
                        <a:t>іміджмейкінгу</a:t>
                      </a:r>
                      <a:r>
                        <a:rPr lang="uk-UA" sz="1400" dirty="0">
                          <a:effectLst/>
                        </a:rPr>
                        <a:t>. Імідж у політиці: технології та ефективність.</a:t>
                      </a:r>
                      <a:r>
                        <a:rPr lang="ru-RU" sz="1400" dirty="0">
                          <a:effectLst/>
                        </a:rPr>
                        <a:t> </a:t>
                      </a:r>
                      <a:r>
                        <a:rPr lang="ru-RU" sz="1400" dirty="0" err="1">
                          <a:effectLst/>
                        </a:rPr>
                        <a:t>Засоби</a:t>
                      </a:r>
                      <a:r>
                        <a:rPr lang="ru-RU" sz="1400" dirty="0">
                          <a:effectLst/>
                        </a:rPr>
                        <a:t> </a:t>
                      </a:r>
                      <a:r>
                        <a:rPr lang="ru-RU" sz="1400" dirty="0" err="1">
                          <a:effectLst/>
                        </a:rPr>
                        <a:t>транслювання</a:t>
                      </a:r>
                      <a:r>
                        <a:rPr lang="ru-RU" sz="1400" dirty="0">
                          <a:effectLst/>
                        </a:rPr>
                        <a:t> </a:t>
                      </a:r>
                      <a:r>
                        <a:rPr lang="ru-RU" sz="1400" dirty="0" err="1">
                          <a:effectLst/>
                        </a:rPr>
                        <a:t>іміджу</a:t>
                      </a:r>
                      <a:r>
                        <a:rPr lang="uk-UA" sz="1400" dirty="0">
                          <a:effectLst/>
                        </a:rPr>
                        <a:t>. Гендерні та ціннісні основи побудови політичного іміджу. Інструментарій та механізми реалізації політичного іміджу. Особливості моделювання іміджу політичного лідера. Специфіка моделювання іміджу політичної партії.</a:t>
                      </a:r>
                      <a:endParaRPr lang="ru-RU" sz="1400" dirty="0">
                        <a:effectLst/>
                      </a:endParaRPr>
                    </a:p>
                    <a:p>
                      <a:pPr>
                        <a:lnSpc>
                          <a:spcPct val="107000"/>
                        </a:lnSpc>
                      </a:pPr>
                      <a:r>
                        <a:rPr lang="ru-RU" sz="1400" dirty="0" err="1">
                          <a:effectLst/>
                        </a:rPr>
                        <a:t>Формування</a:t>
                      </a:r>
                      <a:r>
                        <a:rPr lang="ru-RU" sz="1400" dirty="0">
                          <a:effectLst/>
                        </a:rPr>
                        <a:t> </a:t>
                      </a:r>
                      <a:r>
                        <a:rPr lang="ru-RU" sz="1400" dirty="0" err="1">
                          <a:effectLst/>
                        </a:rPr>
                        <a:t>політичного</a:t>
                      </a:r>
                      <a:r>
                        <a:rPr lang="ru-RU" sz="1400" dirty="0">
                          <a:effectLst/>
                        </a:rPr>
                        <a:t> </a:t>
                      </a:r>
                      <a:r>
                        <a:rPr lang="ru-RU" sz="1400" dirty="0" err="1">
                          <a:effectLst/>
                        </a:rPr>
                        <a:t>іміджу</a:t>
                      </a:r>
                      <a:r>
                        <a:rPr lang="ru-RU" sz="1400" dirty="0">
                          <a:effectLst/>
                        </a:rPr>
                        <a:t> </a:t>
                      </a:r>
                      <a:r>
                        <a:rPr lang="ru-RU" sz="1400" dirty="0" err="1">
                          <a:effectLst/>
                        </a:rPr>
                        <a:t>держави</a:t>
                      </a:r>
                      <a:r>
                        <a:rPr lang="uk-UA" sz="1400" dirty="0">
                          <a:effectLst/>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920" marR="39920" marT="0" marB="0"/>
                </a:tc>
                <a:extLst>
                  <a:ext uri="{0D108BD9-81ED-4DB2-BD59-A6C34878D82A}">
                    <a16:rowId xmlns="" xmlns:a16="http://schemas.microsoft.com/office/drawing/2014/main" val="265865712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7" y="3967902"/>
            <a:ext cx="4345418" cy="2448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1510444" y="608348"/>
            <a:ext cx="7772400" cy="1470025"/>
          </a:xfrm>
        </p:spPr>
        <p:txBody>
          <a:bodyPr>
            <a:normAutofit fontScale="90000"/>
          </a:bodyPr>
          <a:lstStyle/>
          <a:p>
            <a:r>
              <a:rPr lang="uk-UA" b="1" dirty="0">
                <a:latin typeface="Times New Roman" panose="02020603050405020304" pitchFamily="18" charset="0"/>
                <a:cs typeface="Times New Roman" panose="02020603050405020304" pitchFamily="18" charset="0"/>
              </a:rPr>
              <a:t>Гібридні війни </a:t>
            </a:r>
            <a:r>
              <a:rPr lang="uk-UA" b="1" dirty="0" smtClean="0">
                <a:latin typeface="Times New Roman" panose="02020603050405020304" pitchFamily="18" charset="0"/>
                <a:cs typeface="Times New Roman" panose="02020603050405020304" pitchFamily="18" charset="0"/>
              </a:rPr>
              <a:t/>
            </a:r>
            <a:br>
              <a:rPr lang="uk-UA" b="1" dirty="0" smtClean="0">
                <a:latin typeface="Times New Roman" panose="02020603050405020304" pitchFamily="18" charset="0"/>
                <a:cs typeface="Times New Roman" panose="02020603050405020304" pitchFamily="18" charset="0"/>
              </a:rPr>
            </a:br>
            <a:r>
              <a:rPr lang="uk-UA" b="1" dirty="0" smtClean="0">
                <a:latin typeface="Times New Roman" panose="02020603050405020304" pitchFamily="18" charset="0"/>
                <a:cs typeface="Times New Roman" panose="02020603050405020304" pitchFamily="18" charset="0"/>
              </a:rPr>
              <a:t>сучасності</a:t>
            </a:r>
            <a:br>
              <a:rPr lang="uk-UA" b="1" dirty="0" smtClean="0">
                <a:latin typeface="Times New Roman" panose="02020603050405020304" pitchFamily="18" charset="0"/>
                <a:cs typeface="Times New Roman" panose="02020603050405020304" pitchFamily="18" charset="0"/>
              </a:rPr>
            </a:br>
            <a:r>
              <a:rPr lang="uk-UA" sz="1800" b="1" dirty="0" smtClean="0">
                <a:latin typeface="Times New Roman" panose="02020603050405020304" pitchFamily="18" charset="0"/>
                <a:cs typeface="Times New Roman" panose="02020603050405020304" pitchFamily="18" charset="0"/>
              </a:rPr>
              <a:t>(викладач Віннічук Ольга </a:t>
            </a:r>
            <a:r>
              <a:rPr lang="uk-UA" sz="1800" b="1" dirty="0">
                <a:latin typeface="Times New Roman" panose="02020603050405020304" pitchFamily="18" charset="0"/>
                <a:cs typeface="Times New Roman" panose="02020603050405020304" pitchFamily="18" charset="0"/>
              </a:rPr>
              <a:t>Василівна )</a:t>
            </a:r>
          </a:p>
        </p:txBody>
      </p:sp>
      <p:sp>
        <p:nvSpPr>
          <p:cNvPr id="5" name="TextBox 4"/>
          <p:cNvSpPr txBox="1"/>
          <p:nvPr/>
        </p:nvSpPr>
        <p:spPr>
          <a:xfrm>
            <a:off x="5070106" y="332656"/>
            <a:ext cx="4176464" cy="400110"/>
          </a:xfrm>
          <a:prstGeom prst="rect">
            <a:avLst/>
          </a:prstGeom>
          <a:noFill/>
        </p:spPr>
        <p:txBody>
          <a:bodyPr wrap="square" rtlCol="0">
            <a:spAutoFit/>
          </a:bodyPr>
          <a:lstStyle/>
          <a:p>
            <a:r>
              <a:rPr lang="uk-UA" sz="2000" b="1" u="sng" dirty="0" smtClean="0">
                <a:solidFill>
                  <a:prstClr val="black"/>
                </a:solidFill>
                <a:latin typeface="Times New Roman" panose="02020603050405020304" pitchFamily="18" charset="0"/>
                <a:cs typeface="Times New Roman" panose="02020603050405020304" pitchFamily="18" charset="0"/>
              </a:rPr>
              <a:t>Чому це потрібно вивчати?</a:t>
            </a:r>
            <a:endParaRPr lang="uk-UA" sz="2000" b="1" u="sng"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572001" y="878869"/>
            <a:ext cx="3913370" cy="2862322"/>
          </a:xfrm>
          <a:prstGeom prst="rect">
            <a:avLst/>
          </a:prstGeom>
          <a:noFill/>
        </p:spPr>
        <p:txBody>
          <a:bodyPr wrap="square" rtlCol="0">
            <a:spAutoFit/>
          </a:bodyPr>
          <a:lstStyle/>
          <a:p>
            <a:pPr marL="285750" indent="-285750" algn="just">
              <a:buFont typeface="Arial" panose="020B0604020202020204" pitchFamily="34" charset="0"/>
              <a:buChar char="•"/>
            </a:pPr>
            <a:r>
              <a:rPr lang="uk-UA" sz="2000" dirty="0">
                <a:solidFill>
                  <a:prstClr val="black"/>
                </a:solidFill>
                <a:latin typeface="Times New Roman" panose="02020603050405020304" pitchFamily="18" charset="0"/>
                <a:cs typeface="Times New Roman" panose="02020603050405020304" pitchFamily="18" charset="0"/>
              </a:rPr>
              <a:t>формування </a:t>
            </a:r>
            <a:r>
              <a:rPr lang="uk-UA" sz="2000" dirty="0" smtClean="0">
                <a:solidFill>
                  <a:prstClr val="black"/>
                </a:solidFill>
                <a:latin typeface="Times New Roman" panose="02020603050405020304" pitchFamily="18" charset="0"/>
                <a:cs typeface="Times New Roman" panose="02020603050405020304" pitchFamily="18" charset="0"/>
              </a:rPr>
              <a:t>уявлення </a:t>
            </a:r>
            <a:r>
              <a:rPr lang="uk-UA" sz="2000" dirty="0">
                <a:solidFill>
                  <a:prstClr val="black"/>
                </a:solidFill>
                <a:latin typeface="Times New Roman" panose="02020603050405020304" pitchFamily="18" charset="0"/>
                <a:cs typeface="Times New Roman" panose="02020603050405020304" pitchFamily="18" charset="0"/>
              </a:rPr>
              <a:t>про теоретичні та практичні аспекти гібридних війн </a:t>
            </a:r>
            <a:r>
              <a:rPr lang="uk-UA" sz="2000" dirty="0" smtClean="0">
                <a:solidFill>
                  <a:prstClr val="black"/>
                </a:solidFill>
                <a:latin typeface="Times New Roman" panose="02020603050405020304" pitchFamily="18" charset="0"/>
                <a:cs typeface="Times New Roman" panose="02020603050405020304" pitchFamily="18" charset="0"/>
              </a:rPr>
              <a:t>сучасності</a:t>
            </a:r>
          </a:p>
          <a:p>
            <a:pPr marL="285750" indent="-285750" algn="just">
              <a:buFont typeface="Arial" panose="020B0604020202020204" pitchFamily="34" charset="0"/>
              <a:buChar char="•"/>
            </a:pPr>
            <a:r>
              <a:rPr lang="uk-UA" sz="2000" dirty="0">
                <a:solidFill>
                  <a:prstClr val="black"/>
                </a:solidFill>
                <a:latin typeface="Times New Roman" panose="02020603050405020304" pitchFamily="18" charset="0"/>
                <a:cs typeface="Times New Roman" panose="02020603050405020304" pitchFamily="18" charset="0"/>
              </a:rPr>
              <a:t>в</a:t>
            </a:r>
            <a:r>
              <a:rPr lang="uk-UA" sz="2000" dirty="0" smtClean="0">
                <a:solidFill>
                  <a:prstClr val="black"/>
                </a:solidFill>
                <a:latin typeface="Times New Roman" panose="02020603050405020304" pitchFamily="18" charset="0"/>
                <a:cs typeface="Times New Roman" panose="02020603050405020304" pitchFamily="18" charset="0"/>
              </a:rPr>
              <a:t>досконалення </a:t>
            </a:r>
            <a:r>
              <a:rPr lang="uk-UA" sz="2000" dirty="0">
                <a:solidFill>
                  <a:prstClr val="black"/>
                </a:solidFill>
                <a:latin typeface="Times New Roman" panose="02020603050405020304" pitchFamily="18" charset="0"/>
                <a:cs typeface="Times New Roman" panose="02020603050405020304" pitchFamily="18" charset="0"/>
              </a:rPr>
              <a:t>навиків </a:t>
            </a:r>
            <a:r>
              <a:rPr lang="uk-UA" sz="2000" dirty="0" smtClean="0">
                <a:solidFill>
                  <a:prstClr val="black"/>
                </a:solidFill>
                <a:latin typeface="Times New Roman" panose="02020603050405020304" pitchFamily="18" charset="0"/>
                <a:cs typeface="Times New Roman" panose="02020603050405020304" pitchFamily="18" charset="0"/>
              </a:rPr>
              <a:t>розпізнавання </a:t>
            </a:r>
            <a:r>
              <a:rPr lang="uk-UA" sz="2000" dirty="0">
                <a:solidFill>
                  <a:prstClr val="black"/>
                </a:solidFill>
                <a:latin typeface="Times New Roman" panose="02020603050405020304" pitchFamily="18" charset="0"/>
                <a:cs typeface="Times New Roman" panose="02020603050405020304" pitchFamily="18" charset="0"/>
              </a:rPr>
              <a:t>та </a:t>
            </a:r>
            <a:r>
              <a:rPr lang="uk-UA" sz="2000" dirty="0" smtClean="0">
                <a:solidFill>
                  <a:prstClr val="black"/>
                </a:solidFill>
                <a:latin typeface="Times New Roman" panose="02020603050405020304" pitchFamily="18" charset="0"/>
                <a:cs typeface="Times New Roman" panose="02020603050405020304" pitchFamily="18" charset="0"/>
              </a:rPr>
              <a:t>протистояння </a:t>
            </a:r>
            <a:r>
              <a:rPr lang="uk-UA" sz="2000" dirty="0">
                <a:solidFill>
                  <a:prstClr val="black"/>
                </a:solidFill>
                <a:latin typeface="Times New Roman" panose="02020603050405020304" pitchFamily="18" charset="0"/>
                <a:cs typeface="Times New Roman" panose="02020603050405020304" pitchFamily="18" charset="0"/>
              </a:rPr>
              <a:t>агресивній </a:t>
            </a:r>
            <a:r>
              <a:rPr lang="uk-UA" sz="2000" dirty="0" smtClean="0">
                <a:solidFill>
                  <a:prstClr val="black"/>
                </a:solidFill>
                <a:latin typeface="Times New Roman" panose="02020603050405020304" pitchFamily="18" charset="0"/>
                <a:cs typeface="Times New Roman" panose="02020603050405020304" pitchFamily="18" charset="0"/>
              </a:rPr>
              <a:t>інформації в соціумі, ЗМІ та мережі Інтернет</a:t>
            </a:r>
            <a:endParaRPr lang="uk-UA" sz="20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4544" y="2492896"/>
            <a:ext cx="4896544" cy="707886"/>
          </a:xfrm>
          <a:prstGeom prst="rect">
            <a:avLst/>
          </a:prstGeom>
          <a:noFill/>
        </p:spPr>
        <p:txBody>
          <a:bodyPr wrap="square" rtlCol="0">
            <a:spAutoFit/>
          </a:bodyPr>
          <a:lstStyle/>
          <a:p>
            <a:pPr algn="ctr"/>
            <a:r>
              <a:rPr lang="uk-UA" sz="2000" b="1" u="sng" dirty="0" smtClean="0">
                <a:solidFill>
                  <a:prstClr val="black"/>
                </a:solidFill>
                <a:latin typeface="Times New Roman" panose="02020603050405020304" pitchFamily="18" charset="0"/>
                <a:cs typeface="Times New Roman" panose="02020603050405020304" pitchFamily="18" charset="0"/>
              </a:rPr>
              <a:t>Як проходять </a:t>
            </a:r>
          </a:p>
          <a:p>
            <a:pPr algn="ctr"/>
            <a:r>
              <a:rPr lang="uk-UA" sz="2000" b="1" u="sng" dirty="0" smtClean="0">
                <a:solidFill>
                  <a:prstClr val="black"/>
                </a:solidFill>
                <a:latin typeface="Times New Roman" panose="02020603050405020304" pitchFamily="18" charset="0"/>
                <a:cs typeface="Times New Roman" panose="02020603050405020304" pitchFamily="18" charset="0"/>
              </a:rPr>
              <a:t>навчальні заняття?</a:t>
            </a:r>
            <a:endParaRPr lang="uk-UA" sz="2000" b="1" u="sng"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39552" y="3357055"/>
            <a:ext cx="3672408" cy="2339102"/>
          </a:xfrm>
          <a:prstGeom prst="rect">
            <a:avLst/>
          </a:prstGeom>
          <a:noFill/>
        </p:spPr>
        <p:txBody>
          <a:bodyPr wrap="square" rtlCol="0">
            <a:spAutoFit/>
          </a:bodyPr>
          <a:lstStyle/>
          <a:p>
            <a:pPr marL="457200" indent="-349250">
              <a:lnSpc>
                <a:spcPct val="80000"/>
              </a:lnSpc>
              <a:buClr>
                <a:srgbClr val="000000"/>
              </a:buClr>
              <a:buSzPts val="1900"/>
              <a:buFont typeface="Franklin Gothic"/>
              <a:buChar char="•"/>
            </a:pPr>
            <a:r>
              <a:rPr lang="ru-RU" sz="2000" dirty="0" err="1" smtClean="0">
                <a:solidFill>
                  <a:srgbClr val="000000"/>
                </a:solidFill>
                <a:latin typeface="Times New Roman" panose="02020603050405020304" pitchFamily="18" charset="0"/>
                <a:ea typeface="Franklin Gothic"/>
                <a:cs typeface="Times New Roman" panose="02020603050405020304" pitchFamily="18" charset="0"/>
                <a:sym typeface="Franklin Gothic"/>
              </a:rPr>
              <a:t>дискусії</a:t>
            </a:r>
            <a:r>
              <a:rPr lang="ru-RU" sz="2000" dirty="0" smtClean="0">
                <a:solidFill>
                  <a:srgbClr val="000000"/>
                </a:solidFill>
                <a:latin typeface="Times New Roman" panose="02020603050405020304" pitchFamily="18" charset="0"/>
                <a:ea typeface="Franklin Gothic"/>
                <a:cs typeface="Times New Roman" panose="02020603050405020304" pitchFamily="18" charset="0"/>
                <a:sym typeface="Franklin Gothic"/>
              </a:rPr>
              <a:t> </a:t>
            </a:r>
            <a:r>
              <a:rPr lang="ru-RU" sz="2000" dirty="0">
                <a:solidFill>
                  <a:srgbClr val="000000"/>
                </a:solidFill>
                <a:latin typeface="Times New Roman" panose="02020603050405020304" pitchFamily="18" charset="0"/>
                <a:ea typeface="Franklin Gothic"/>
                <a:cs typeface="Times New Roman" panose="02020603050405020304" pitchFamily="18" charset="0"/>
                <a:sym typeface="Franklin Gothic"/>
              </a:rPr>
              <a:t>та </a:t>
            </a:r>
            <a:r>
              <a:rPr lang="ru-RU" sz="2000" dirty="0" err="1">
                <a:solidFill>
                  <a:srgbClr val="000000"/>
                </a:solidFill>
                <a:latin typeface="Times New Roman" panose="02020603050405020304" pitchFamily="18" charset="0"/>
                <a:ea typeface="Franklin Gothic"/>
                <a:cs typeface="Times New Roman" panose="02020603050405020304" pitchFamily="18" charset="0"/>
                <a:sym typeface="Franklin Gothic"/>
              </a:rPr>
              <a:t>дебати</a:t>
            </a:r>
            <a:r>
              <a:rPr lang="ru-RU" sz="2000" dirty="0">
                <a:solidFill>
                  <a:srgbClr val="000000"/>
                </a:solidFill>
                <a:latin typeface="Times New Roman" panose="02020603050405020304" pitchFamily="18" charset="0"/>
                <a:ea typeface="Franklin Gothic"/>
                <a:cs typeface="Times New Roman" panose="02020603050405020304" pitchFamily="18" charset="0"/>
                <a:sym typeface="Franklin Gothic"/>
              </a:rPr>
              <a:t>;</a:t>
            </a:r>
          </a:p>
          <a:p>
            <a:pPr marL="457200" indent="-349250">
              <a:lnSpc>
                <a:spcPct val="80000"/>
              </a:lnSpc>
              <a:buClr>
                <a:srgbClr val="000000"/>
              </a:buClr>
              <a:buSzPts val="1900"/>
              <a:buFont typeface="Franklin Gothic"/>
              <a:buChar char="•"/>
            </a:pPr>
            <a:r>
              <a:rPr lang="ru-RU" sz="2000" dirty="0" err="1">
                <a:solidFill>
                  <a:srgbClr val="000000"/>
                </a:solidFill>
                <a:latin typeface="Times New Roman" panose="02020603050405020304" pitchFamily="18" charset="0"/>
                <a:ea typeface="Franklin Gothic"/>
                <a:cs typeface="Times New Roman" panose="02020603050405020304" pitchFamily="18" charset="0"/>
                <a:sym typeface="Franklin Gothic"/>
              </a:rPr>
              <a:t>п</a:t>
            </a:r>
            <a:r>
              <a:rPr lang="ru-RU" sz="2000" dirty="0" err="1" smtClean="0">
                <a:solidFill>
                  <a:srgbClr val="000000"/>
                </a:solidFill>
                <a:latin typeface="Times New Roman" panose="02020603050405020304" pitchFamily="18" charset="0"/>
                <a:ea typeface="Franklin Gothic"/>
                <a:cs typeface="Times New Roman" panose="02020603050405020304" pitchFamily="18" charset="0"/>
                <a:sym typeface="Franklin Gothic"/>
              </a:rPr>
              <a:t>роблемний</a:t>
            </a:r>
            <a:r>
              <a:rPr lang="ru-RU" sz="2000" dirty="0" smtClean="0">
                <a:solidFill>
                  <a:srgbClr val="000000"/>
                </a:solidFill>
                <a:latin typeface="Times New Roman" panose="02020603050405020304" pitchFamily="18" charset="0"/>
                <a:ea typeface="Franklin Gothic"/>
                <a:cs typeface="Times New Roman" panose="02020603050405020304" pitchFamily="18" charset="0"/>
                <a:sym typeface="Franklin Gothic"/>
              </a:rPr>
              <a:t> </a:t>
            </a:r>
            <a:r>
              <a:rPr lang="ru-RU" sz="2000" dirty="0" err="1">
                <a:solidFill>
                  <a:srgbClr val="000000"/>
                </a:solidFill>
                <a:latin typeface="Times New Roman" panose="02020603050405020304" pitchFamily="18" charset="0"/>
                <a:ea typeface="Franklin Gothic"/>
                <a:cs typeface="Times New Roman" panose="02020603050405020304" pitchFamily="18" charset="0"/>
                <a:sym typeface="Franklin Gothic"/>
              </a:rPr>
              <a:t>виклад</a:t>
            </a:r>
            <a:r>
              <a:rPr lang="ru-RU" sz="2000" dirty="0">
                <a:solidFill>
                  <a:srgbClr val="000000"/>
                </a:solidFill>
                <a:latin typeface="Times New Roman" panose="02020603050405020304" pitchFamily="18" charset="0"/>
                <a:ea typeface="Franklin Gothic"/>
                <a:cs typeface="Times New Roman" panose="02020603050405020304" pitchFamily="18" charset="0"/>
                <a:sym typeface="Franklin Gothic"/>
              </a:rPr>
              <a:t> теоретичного </a:t>
            </a:r>
            <a:r>
              <a:rPr lang="ru-RU" sz="2000" dirty="0" err="1" smtClean="0">
                <a:solidFill>
                  <a:srgbClr val="000000"/>
                </a:solidFill>
                <a:latin typeface="Times New Roman" panose="02020603050405020304" pitchFamily="18" charset="0"/>
                <a:ea typeface="Franklin Gothic"/>
                <a:cs typeface="Times New Roman" panose="02020603050405020304" pitchFamily="18" charset="0"/>
                <a:sym typeface="Franklin Gothic"/>
              </a:rPr>
              <a:t>матеріалу</a:t>
            </a:r>
            <a:r>
              <a:rPr lang="ru-RU" sz="2000" dirty="0">
                <a:solidFill>
                  <a:srgbClr val="000000"/>
                </a:solidFill>
                <a:latin typeface="Times New Roman" panose="02020603050405020304" pitchFamily="18" charset="0"/>
                <a:ea typeface="Franklin Gothic"/>
                <a:cs typeface="Times New Roman" panose="02020603050405020304" pitchFamily="18" charset="0"/>
                <a:sym typeface="Franklin Gothic"/>
              </a:rPr>
              <a:t>;</a:t>
            </a:r>
          </a:p>
          <a:p>
            <a:pPr marL="457200" indent="-349250">
              <a:lnSpc>
                <a:spcPct val="80000"/>
              </a:lnSpc>
              <a:buClr>
                <a:srgbClr val="000000"/>
              </a:buClr>
              <a:buSzPts val="1900"/>
              <a:buFont typeface="Franklin Gothic"/>
              <a:buChar char="•"/>
            </a:pPr>
            <a:r>
              <a:rPr lang="ru-RU" sz="2000" dirty="0" err="1" smtClean="0">
                <a:solidFill>
                  <a:srgbClr val="000000"/>
                </a:solidFill>
                <a:latin typeface="Times New Roman" panose="02020603050405020304" pitchFamily="18" charset="0"/>
                <a:ea typeface="Franklin Gothic"/>
                <a:cs typeface="Times New Roman" panose="02020603050405020304" pitchFamily="18" charset="0"/>
                <a:sym typeface="Franklin Gothic"/>
              </a:rPr>
              <a:t>ігрове</a:t>
            </a:r>
            <a:r>
              <a:rPr lang="ru-RU" sz="2000" dirty="0" smtClean="0">
                <a:solidFill>
                  <a:srgbClr val="000000"/>
                </a:solidFill>
                <a:latin typeface="Times New Roman" panose="02020603050405020304" pitchFamily="18" charset="0"/>
                <a:ea typeface="Franklin Gothic"/>
                <a:cs typeface="Times New Roman" panose="02020603050405020304" pitchFamily="18" charset="0"/>
                <a:sym typeface="Franklin Gothic"/>
              </a:rPr>
              <a:t> </a:t>
            </a:r>
            <a:r>
              <a:rPr lang="ru-RU" sz="2000" dirty="0" err="1">
                <a:solidFill>
                  <a:srgbClr val="000000"/>
                </a:solidFill>
                <a:latin typeface="Times New Roman" panose="02020603050405020304" pitchFamily="18" charset="0"/>
                <a:ea typeface="Franklin Gothic"/>
                <a:cs typeface="Times New Roman" panose="02020603050405020304" pitchFamily="18" charset="0"/>
                <a:sym typeface="Franklin Gothic"/>
              </a:rPr>
              <a:t>перевтілення</a:t>
            </a:r>
            <a:r>
              <a:rPr lang="ru-RU" sz="2000" dirty="0">
                <a:solidFill>
                  <a:srgbClr val="000000"/>
                </a:solidFill>
                <a:latin typeface="Times New Roman" panose="02020603050405020304" pitchFamily="18" charset="0"/>
                <a:ea typeface="Franklin Gothic"/>
                <a:cs typeface="Times New Roman" panose="02020603050405020304" pitchFamily="18" charset="0"/>
                <a:sym typeface="Franklin Gothic"/>
              </a:rPr>
              <a:t> та </a:t>
            </a:r>
            <a:r>
              <a:rPr lang="ru-RU" sz="2000" dirty="0" err="1">
                <a:solidFill>
                  <a:srgbClr val="000000"/>
                </a:solidFill>
                <a:latin typeface="Times New Roman" panose="02020603050405020304" pitchFamily="18" charset="0"/>
                <a:ea typeface="Franklin Gothic"/>
                <a:cs typeface="Times New Roman" panose="02020603050405020304" pitchFamily="18" charset="0"/>
                <a:sym typeface="Franklin Gothic"/>
              </a:rPr>
              <a:t>мозковий</a:t>
            </a:r>
            <a:r>
              <a:rPr lang="ru-RU" sz="2000" dirty="0">
                <a:solidFill>
                  <a:srgbClr val="000000"/>
                </a:solidFill>
                <a:latin typeface="Times New Roman" panose="02020603050405020304" pitchFamily="18" charset="0"/>
                <a:ea typeface="Franklin Gothic"/>
                <a:cs typeface="Times New Roman" panose="02020603050405020304" pitchFamily="18" charset="0"/>
                <a:sym typeface="Franklin Gothic"/>
              </a:rPr>
              <a:t> штурм;</a:t>
            </a:r>
          </a:p>
          <a:p>
            <a:pPr marL="457200" indent="-349250">
              <a:lnSpc>
                <a:spcPct val="80000"/>
              </a:lnSpc>
              <a:buClr>
                <a:srgbClr val="000000"/>
              </a:buClr>
              <a:buSzPts val="1900"/>
              <a:buFont typeface="Franklin Gothic"/>
              <a:buChar char="•"/>
            </a:pPr>
            <a:r>
              <a:rPr lang="ru-RU" sz="2000" dirty="0" err="1">
                <a:solidFill>
                  <a:srgbClr val="000000"/>
                </a:solidFill>
                <a:latin typeface="Times New Roman" panose="02020603050405020304" pitchFamily="18" charset="0"/>
                <a:ea typeface="Franklin Gothic"/>
                <a:cs typeface="Times New Roman" panose="02020603050405020304" pitchFamily="18" charset="0"/>
                <a:sym typeface="Franklin Gothic"/>
              </a:rPr>
              <a:t>т</a:t>
            </a:r>
            <a:r>
              <a:rPr lang="ru-RU" sz="2000" dirty="0" err="1" smtClean="0">
                <a:solidFill>
                  <a:srgbClr val="000000"/>
                </a:solidFill>
                <a:latin typeface="Times New Roman" panose="02020603050405020304" pitchFamily="18" charset="0"/>
                <a:ea typeface="Franklin Gothic"/>
                <a:cs typeface="Times New Roman" panose="02020603050405020304" pitchFamily="18" charset="0"/>
                <a:sym typeface="Franklin Gothic"/>
              </a:rPr>
              <a:t>ворчі</a:t>
            </a:r>
            <a:r>
              <a:rPr lang="ru-RU" sz="2000" dirty="0" smtClean="0">
                <a:solidFill>
                  <a:srgbClr val="000000"/>
                </a:solidFill>
                <a:latin typeface="Times New Roman" panose="02020603050405020304" pitchFamily="18" charset="0"/>
                <a:ea typeface="Franklin Gothic"/>
                <a:cs typeface="Times New Roman" panose="02020603050405020304" pitchFamily="18" charset="0"/>
                <a:sym typeface="Franklin Gothic"/>
              </a:rPr>
              <a:t> та </a:t>
            </a:r>
            <a:r>
              <a:rPr lang="ru-RU" sz="2000" dirty="0" err="1" smtClean="0">
                <a:solidFill>
                  <a:srgbClr val="000000"/>
                </a:solidFill>
                <a:latin typeface="Times New Roman" panose="02020603050405020304" pitchFamily="18" charset="0"/>
                <a:ea typeface="Franklin Gothic"/>
                <a:cs typeface="Times New Roman" panose="02020603050405020304" pitchFamily="18" charset="0"/>
                <a:sym typeface="Franklin Gothic"/>
              </a:rPr>
              <a:t>аналітичні</a:t>
            </a:r>
            <a:r>
              <a:rPr lang="ru-RU" sz="2000" dirty="0" smtClean="0">
                <a:solidFill>
                  <a:srgbClr val="000000"/>
                </a:solidFill>
                <a:latin typeface="Times New Roman" panose="02020603050405020304" pitchFamily="18" charset="0"/>
                <a:ea typeface="Franklin Gothic"/>
                <a:cs typeface="Times New Roman" panose="02020603050405020304" pitchFamily="18" charset="0"/>
                <a:sym typeface="Franklin Gothic"/>
              </a:rPr>
              <a:t> </a:t>
            </a:r>
            <a:r>
              <a:rPr lang="ru-RU" sz="2000" dirty="0" err="1">
                <a:solidFill>
                  <a:srgbClr val="000000"/>
                </a:solidFill>
                <a:latin typeface="Times New Roman" panose="02020603050405020304" pitchFamily="18" charset="0"/>
                <a:ea typeface="Franklin Gothic"/>
                <a:cs typeface="Times New Roman" panose="02020603050405020304" pitchFamily="18" charset="0"/>
                <a:sym typeface="Franklin Gothic"/>
              </a:rPr>
              <a:t>завдання</a:t>
            </a:r>
            <a:r>
              <a:rPr lang="ru-RU" sz="2000" dirty="0">
                <a:solidFill>
                  <a:srgbClr val="000000"/>
                </a:solidFill>
                <a:latin typeface="Times New Roman" panose="02020603050405020304" pitchFamily="18" charset="0"/>
                <a:ea typeface="Franklin Gothic"/>
                <a:cs typeface="Times New Roman" panose="02020603050405020304" pitchFamily="18" charset="0"/>
                <a:sym typeface="Franklin Gothic"/>
              </a:rPr>
              <a:t> на </a:t>
            </a:r>
            <a:r>
              <a:rPr lang="ru-RU" sz="2000" dirty="0" err="1">
                <a:solidFill>
                  <a:srgbClr val="000000"/>
                </a:solidFill>
                <a:latin typeface="Times New Roman" panose="02020603050405020304" pitchFamily="18" charset="0"/>
                <a:ea typeface="Franklin Gothic"/>
                <a:cs typeface="Times New Roman" panose="02020603050405020304" pitchFamily="18" charset="0"/>
                <a:sym typeface="Franklin Gothic"/>
              </a:rPr>
              <a:t>семінарських</a:t>
            </a:r>
            <a:r>
              <a:rPr lang="ru-RU" sz="2000" dirty="0">
                <a:solidFill>
                  <a:srgbClr val="000000"/>
                </a:solidFill>
                <a:latin typeface="Times New Roman" panose="02020603050405020304" pitchFamily="18" charset="0"/>
                <a:ea typeface="Franklin Gothic"/>
                <a:cs typeface="Times New Roman" panose="02020603050405020304" pitchFamily="18" charset="0"/>
                <a:sym typeface="Franklin Gothic"/>
              </a:rPr>
              <a:t> </a:t>
            </a:r>
            <a:r>
              <a:rPr lang="ru-RU" sz="2000" dirty="0" err="1" smtClean="0">
                <a:solidFill>
                  <a:srgbClr val="000000"/>
                </a:solidFill>
                <a:latin typeface="Times New Roman" panose="02020603050405020304" pitchFamily="18" charset="0"/>
                <a:ea typeface="Franklin Gothic"/>
                <a:cs typeface="Times New Roman" panose="02020603050405020304" pitchFamily="18" charset="0"/>
                <a:sym typeface="Franklin Gothic"/>
              </a:rPr>
              <a:t>заняттях</a:t>
            </a:r>
            <a:endParaRPr lang="ru-RU" sz="2000" dirty="0">
              <a:solidFill>
                <a:srgbClr val="000000"/>
              </a:solidFill>
              <a:latin typeface="Times New Roman" panose="02020603050405020304" pitchFamily="18" charset="0"/>
              <a:ea typeface="Franklin Gothic"/>
              <a:cs typeface="Times New Roman" panose="02020603050405020304" pitchFamily="18" charset="0"/>
              <a:sym typeface="Franklin Gothic"/>
            </a:endParaRPr>
          </a:p>
          <a:p>
            <a:endParaRPr lang="uk-UA" dirty="0">
              <a:solidFill>
                <a:prstClr val="white"/>
              </a:solidFill>
            </a:endParaRPr>
          </a:p>
        </p:txBody>
      </p:sp>
    </p:spTree>
    <p:extLst>
      <p:ext uri="{BB962C8B-B14F-4D97-AF65-F5344CB8AC3E}">
        <p14:creationId xmlns:p14="http://schemas.microsoft.com/office/powerpoint/2010/main" val="276009681"/>
      </p:ext>
    </p:extLst>
  </p:cSld>
  <p:clrMapOvr>
    <a:masterClrMapping/>
  </p:clrMapOvr>
</p:sld>
</file>

<file path=ppt/theme/_rels/theme18.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7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8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9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0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_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a:themeElements>
    <a:clrScheme name="Swiss">
      <a:dk1>
        <a:srgbClr val="890000"/>
      </a:dk1>
      <a:lt1>
        <a:srgbClr val="890000"/>
      </a:lt1>
      <a:dk2>
        <a:srgbClr val="890000"/>
      </a:dk2>
      <a:lt2>
        <a:srgbClr val="890000"/>
      </a:lt2>
      <a:accent1>
        <a:srgbClr val="890000"/>
      </a:accent1>
      <a:accent2>
        <a:srgbClr val="890000"/>
      </a:accent2>
      <a:accent3>
        <a:srgbClr val="F6CEC4"/>
      </a:accent3>
      <a:accent4>
        <a:srgbClr val="890000"/>
      </a:accent4>
      <a:accent5>
        <a:srgbClr val="E06742"/>
      </a:accent5>
      <a:accent6>
        <a:srgbClr val="890000"/>
      </a:accent6>
      <a:hlink>
        <a:srgbClr val="890000"/>
      </a:hlink>
      <a:folHlink>
        <a:srgbClr val="AA58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5.xml><?xml version="1.0" encoding="utf-8"?>
<a:theme xmlns:a="http://schemas.openxmlformats.org/drawingml/2006/main" name="Ион">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A207AED3-9ABC-4A18-9978-A59B65688B15}"/>
    </a:ext>
  </a:extLst>
</a:theme>
</file>

<file path=ppt/theme/theme6.xml><?xml version="1.0" encoding="utf-8"?>
<a:theme xmlns:a="http://schemas.openxmlformats.org/drawingml/2006/main" name="1_Ион">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A207AED3-9ABC-4A18-9978-A59B65688B15}"/>
    </a:ext>
  </a:extLst>
</a:theme>
</file>

<file path=ppt/theme/theme7.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974</Words>
  <Application>Microsoft Office PowerPoint</Application>
  <PresentationFormat>Экран (4:3)</PresentationFormat>
  <Paragraphs>128</Paragraphs>
  <Slides>18</Slides>
  <Notes>2</Notes>
  <HiddenSlides>0</HiddenSlides>
  <MMClips>0</MMClips>
  <ScaleCrop>false</ScaleCrop>
  <HeadingPairs>
    <vt:vector size="4" baseType="variant">
      <vt:variant>
        <vt:lpstr>Тема</vt:lpstr>
      </vt:variant>
      <vt:variant>
        <vt:i4>18</vt:i4>
      </vt:variant>
      <vt:variant>
        <vt:lpstr>Заголовки слайдов</vt:lpstr>
      </vt:variant>
      <vt:variant>
        <vt:i4>18</vt:i4>
      </vt:variant>
    </vt:vector>
  </HeadingPairs>
  <TitlesOfParts>
    <vt:vector size="36" baseType="lpstr">
      <vt:lpstr>Тема Office</vt:lpstr>
      <vt:lpstr>1_Тема Office</vt:lpstr>
      <vt:lpstr>Custom</vt:lpstr>
      <vt:lpstr>Базовая</vt:lpstr>
      <vt:lpstr>Ион</vt:lpstr>
      <vt:lpstr>1_Ион</vt:lpstr>
      <vt:lpstr>Изящная</vt:lpstr>
      <vt:lpstr>2_Тема Office</vt:lpstr>
      <vt:lpstr>3_Тема Office</vt:lpstr>
      <vt:lpstr>4_Тема Office</vt:lpstr>
      <vt:lpstr>5_Тема Office</vt:lpstr>
      <vt:lpstr>6_Тема Office</vt:lpstr>
      <vt:lpstr>7_Тема Office</vt:lpstr>
      <vt:lpstr>8_Тема Office</vt:lpstr>
      <vt:lpstr>9_Тема Office</vt:lpstr>
      <vt:lpstr>10_Тема Office</vt:lpstr>
      <vt:lpstr>11_Тема Office</vt:lpstr>
      <vt:lpstr>1_Изящная</vt:lpstr>
      <vt:lpstr>ТЕОРІЯ І ПРАКТИКА ДЕРЖАВНОГО УРАВЛІННЯ (викладач Маркітантов Вадим Юрійович)</vt:lpstr>
      <vt:lpstr>СОЦІОЛОГІЯ (викладач Найчук Антон Віталійович)</vt:lpstr>
      <vt:lpstr>Політична журналістика та політична інформація (викладач Руда Леся Андріївна)</vt:lpstr>
      <vt:lpstr>Презентация PowerPoint</vt:lpstr>
      <vt:lpstr>Гендерні студії </vt:lpstr>
      <vt:lpstr>Критичне мислення</vt:lpstr>
      <vt:lpstr> Критичне мислення і логіка</vt:lpstr>
      <vt:lpstr>Політична іміджологія</vt:lpstr>
      <vt:lpstr>Гібридні війни  сучасності (викладач Віннічук Ольга Василівна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Теорія </dc:title>
  <dc:creator>kaf politologii</dc:creator>
  <cp:lastModifiedBy>kaf politologii</cp:lastModifiedBy>
  <cp:revision>10</cp:revision>
  <dcterms:created xsi:type="dcterms:W3CDTF">2025-01-23T11:20:42Z</dcterms:created>
  <dcterms:modified xsi:type="dcterms:W3CDTF">2025-02-03T09:32:51Z</dcterms:modified>
</cp:coreProperties>
</file>